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27"/>
  </p:notesMasterIdLst>
  <p:sldIdLst>
    <p:sldId id="256" r:id="rId2"/>
    <p:sldId id="273" r:id="rId3"/>
    <p:sldId id="257" r:id="rId4"/>
    <p:sldId id="258" r:id="rId5"/>
    <p:sldId id="259" r:id="rId6"/>
    <p:sldId id="260" r:id="rId7"/>
    <p:sldId id="261" r:id="rId8"/>
    <p:sldId id="278" r:id="rId9"/>
    <p:sldId id="262" r:id="rId10"/>
    <p:sldId id="263" r:id="rId11"/>
    <p:sldId id="282" r:id="rId12"/>
    <p:sldId id="281" r:id="rId13"/>
    <p:sldId id="266" r:id="rId14"/>
    <p:sldId id="274" r:id="rId15"/>
    <p:sldId id="275" r:id="rId16"/>
    <p:sldId id="267" r:id="rId17"/>
    <p:sldId id="268" r:id="rId18"/>
    <p:sldId id="270" r:id="rId19"/>
    <p:sldId id="285" r:id="rId20"/>
    <p:sldId id="276" r:id="rId21"/>
    <p:sldId id="286" r:id="rId22"/>
    <p:sldId id="269" r:id="rId23"/>
    <p:sldId id="277" r:id="rId24"/>
    <p:sldId id="271" r:id="rId25"/>
    <p:sldId id="28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90"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1EBF0-9E36-407F-A4F4-2BF4E0D88AFA}" type="datetimeFigureOut">
              <a:rPr lang="en-US"/>
              <a:t>4/25/2017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557D9-A9A7-4552-80C9-7BFE90A0F82D}" type="slidenum">
              <a:rPr lang="en-US"/>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1</a:t>
            </a:fld>
            <a:endParaRPr lang="en-US"/>
          </a:p>
        </p:txBody>
      </p:sp>
    </p:spTree>
    <p:extLst>
      <p:ext uri="{BB962C8B-B14F-4D97-AF65-F5344CB8AC3E}">
        <p14:creationId xmlns:p14="http://schemas.microsoft.com/office/powerpoint/2010/main" val="1779984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10</a:t>
            </a:fld>
            <a:endParaRPr lang="en-US"/>
          </a:p>
        </p:txBody>
      </p:sp>
    </p:spTree>
    <p:extLst>
      <p:ext uri="{BB962C8B-B14F-4D97-AF65-F5344CB8AC3E}">
        <p14:creationId xmlns:p14="http://schemas.microsoft.com/office/powerpoint/2010/main" val="2602422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11</a:t>
            </a:fld>
            <a:endParaRPr lang="en-US"/>
          </a:p>
        </p:txBody>
      </p:sp>
    </p:spTree>
    <p:extLst>
      <p:ext uri="{BB962C8B-B14F-4D97-AF65-F5344CB8AC3E}">
        <p14:creationId xmlns:p14="http://schemas.microsoft.com/office/powerpoint/2010/main" val="3891991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12</a:t>
            </a:fld>
            <a:endParaRPr lang="en-US"/>
          </a:p>
        </p:txBody>
      </p:sp>
    </p:spTree>
    <p:extLst>
      <p:ext uri="{BB962C8B-B14F-4D97-AF65-F5344CB8AC3E}">
        <p14:creationId xmlns:p14="http://schemas.microsoft.com/office/powerpoint/2010/main" val="2894531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13</a:t>
            </a:fld>
            <a:endParaRPr lang="en-US"/>
          </a:p>
        </p:txBody>
      </p:sp>
    </p:spTree>
    <p:extLst>
      <p:ext uri="{BB962C8B-B14F-4D97-AF65-F5344CB8AC3E}">
        <p14:creationId xmlns:p14="http://schemas.microsoft.com/office/powerpoint/2010/main" val="1784833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14</a:t>
            </a:fld>
            <a:endParaRPr lang="en-US"/>
          </a:p>
        </p:txBody>
      </p:sp>
    </p:spTree>
    <p:extLst>
      <p:ext uri="{BB962C8B-B14F-4D97-AF65-F5344CB8AC3E}">
        <p14:creationId xmlns:p14="http://schemas.microsoft.com/office/powerpoint/2010/main" val="2301804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15</a:t>
            </a:fld>
            <a:endParaRPr lang="en-US"/>
          </a:p>
        </p:txBody>
      </p:sp>
    </p:spTree>
    <p:extLst>
      <p:ext uri="{BB962C8B-B14F-4D97-AF65-F5344CB8AC3E}">
        <p14:creationId xmlns:p14="http://schemas.microsoft.com/office/powerpoint/2010/main" val="3540653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16</a:t>
            </a:fld>
            <a:endParaRPr lang="en-US"/>
          </a:p>
        </p:txBody>
      </p:sp>
    </p:spTree>
    <p:extLst>
      <p:ext uri="{BB962C8B-B14F-4D97-AF65-F5344CB8AC3E}">
        <p14:creationId xmlns:p14="http://schemas.microsoft.com/office/powerpoint/2010/main" val="964399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17</a:t>
            </a:fld>
            <a:endParaRPr lang="en-US"/>
          </a:p>
        </p:txBody>
      </p:sp>
    </p:spTree>
    <p:extLst>
      <p:ext uri="{BB962C8B-B14F-4D97-AF65-F5344CB8AC3E}">
        <p14:creationId xmlns:p14="http://schemas.microsoft.com/office/powerpoint/2010/main" val="2832020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18</a:t>
            </a:fld>
            <a:endParaRPr lang="en-US"/>
          </a:p>
        </p:txBody>
      </p:sp>
    </p:spTree>
    <p:extLst>
      <p:ext uri="{BB962C8B-B14F-4D97-AF65-F5344CB8AC3E}">
        <p14:creationId xmlns:p14="http://schemas.microsoft.com/office/powerpoint/2010/main" val="3719548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19</a:t>
            </a:fld>
            <a:endParaRPr lang="en-US"/>
          </a:p>
        </p:txBody>
      </p:sp>
    </p:spTree>
    <p:extLst>
      <p:ext uri="{BB962C8B-B14F-4D97-AF65-F5344CB8AC3E}">
        <p14:creationId xmlns:p14="http://schemas.microsoft.com/office/powerpoint/2010/main" val="608730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2</a:t>
            </a:fld>
            <a:endParaRPr lang="en-US"/>
          </a:p>
        </p:txBody>
      </p:sp>
    </p:spTree>
    <p:extLst>
      <p:ext uri="{BB962C8B-B14F-4D97-AF65-F5344CB8AC3E}">
        <p14:creationId xmlns:p14="http://schemas.microsoft.com/office/powerpoint/2010/main" val="2374741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20</a:t>
            </a:fld>
            <a:endParaRPr lang="en-US"/>
          </a:p>
        </p:txBody>
      </p:sp>
    </p:spTree>
    <p:extLst>
      <p:ext uri="{BB962C8B-B14F-4D97-AF65-F5344CB8AC3E}">
        <p14:creationId xmlns:p14="http://schemas.microsoft.com/office/powerpoint/2010/main" val="2122012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21</a:t>
            </a:fld>
            <a:endParaRPr lang="en-US"/>
          </a:p>
        </p:txBody>
      </p:sp>
    </p:spTree>
    <p:extLst>
      <p:ext uri="{BB962C8B-B14F-4D97-AF65-F5344CB8AC3E}">
        <p14:creationId xmlns:p14="http://schemas.microsoft.com/office/powerpoint/2010/main" val="1461886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22</a:t>
            </a:fld>
            <a:endParaRPr lang="en-US"/>
          </a:p>
        </p:txBody>
      </p:sp>
    </p:spTree>
    <p:extLst>
      <p:ext uri="{BB962C8B-B14F-4D97-AF65-F5344CB8AC3E}">
        <p14:creationId xmlns:p14="http://schemas.microsoft.com/office/powerpoint/2010/main" val="1188897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23</a:t>
            </a:fld>
            <a:endParaRPr lang="en-US"/>
          </a:p>
        </p:txBody>
      </p:sp>
    </p:spTree>
    <p:extLst>
      <p:ext uri="{BB962C8B-B14F-4D97-AF65-F5344CB8AC3E}">
        <p14:creationId xmlns:p14="http://schemas.microsoft.com/office/powerpoint/2010/main" val="1373845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24</a:t>
            </a:fld>
            <a:endParaRPr lang="en-US"/>
          </a:p>
        </p:txBody>
      </p:sp>
    </p:spTree>
    <p:extLst>
      <p:ext uri="{BB962C8B-B14F-4D97-AF65-F5344CB8AC3E}">
        <p14:creationId xmlns:p14="http://schemas.microsoft.com/office/powerpoint/2010/main" val="3939955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25</a:t>
            </a:fld>
            <a:endParaRPr lang="en-US"/>
          </a:p>
        </p:txBody>
      </p:sp>
    </p:spTree>
    <p:extLst>
      <p:ext uri="{BB962C8B-B14F-4D97-AF65-F5344CB8AC3E}">
        <p14:creationId xmlns:p14="http://schemas.microsoft.com/office/powerpoint/2010/main" val="3506610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3</a:t>
            </a:fld>
            <a:endParaRPr lang="en-US"/>
          </a:p>
        </p:txBody>
      </p:sp>
    </p:spTree>
    <p:extLst>
      <p:ext uri="{BB962C8B-B14F-4D97-AF65-F5344CB8AC3E}">
        <p14:creationId xmlns:p14="http://schemas.microsoft.com/office/powerpoint/2010/main" val="2593845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4</a:t>
            </a:fld>
            <a:endParaRPr lang="en-US"/>
          </a:p>
        </p:txBody>
      </p:sp>
    </p:spTree>
    <p:extLst>
      <p:ext uri="{BB962C8B-B14F-4D97-AF65-F5344CB8AC3E}">
        <p14:creationId xmlns:p14="http://schemas.microsoft.com/office/powerpoint/2010/main" val="378970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5</a:t>
            </a:fld>
            <a:endParaRPr lang="en-US"/>
          </a:p>
        </p:txBody>
      </p:sp>
    </p:spTree>
    <p:extLst>
      <p:ext uri="{BB962C8B-B14F-4D97-AF65-F5344CB8AC3E}">
        <p14:creationId xmlns:p14="http://schemas.microsoft.com/office/powerpoint/2010/main" val="3112473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6</a:t>
            </a:fld>
            <a:endParaRPr lang="en-US"/>
          </a:p>
        </p:txBody>
      </p:sp>
    </p:spTree>
    <p:extLst>
      <p:ext uri="{BB962C8B-B14F-4D97-AF65-F5344CB8AC3E}">
        <p14:creationId xmlns:p14="http://schemas.microsoft.com/office/powerpoint/2010/main" val="2073627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7</a:t>
            </a:fld>
            <a:endParaRPr lang="en-US"/>
          </a:p>
        </p:txBody>
      </p:sp>
    </p:spTree>
    <p:extLst>
      <p:ext uri="{BB962C8B-B14F-4D97-AF65-F5344CB8AC3E}">
        <p14:creationId xmlns:p14="http://schemas.microsoft.com/office/powerpoint/2010/main" val="253270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8</a:t>
            </a:fld>
            <a:endParaRPr lang="en-US"/>
          </a:p>
        </p:txBody>
      </p:sp>
    </p:spTree>
    <p:extLst>
      <p:ext uri="{BB962C8B-B14F-4D97-AF65-F5344CB8AC3E}">
        <p14:creationId xmlns:p14="http://schemas.microsoft.com/office/powerpoint/2010/main" val="3888383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557D9-A9A7-4552-80C9-7BFE90A0F82D}" type="slidenum">
              <a:rPr lang="en-US"/>
              <a:t>9</a:t>
            </a:fld>
            <a:endParaRPr lang="en-US"/>
          </a:p>
        </p:txBody>
      </p:sp>
    </p:spTree>
    <p:extLst>
      <p:ext uri="{BB962C8B-B14F-4D97-AF65-F5344CB8AC3E}">
        <p14:creationId xmlns:p14="http://schemas.microsoft.com/office/powerpoint/2010/main" val="2323774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48A87A34-81AB-432B-8DAE-1953F412C126}" type="datetimeFigureOut">
              <a:rPr lang="en-US" dirty="0"/>
              <a:t>4/25/2017</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dirty="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97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4/25/2017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a:p>
        </p:txBody>
      </p:sp>
    </p:spTree>
    <p:extLst>
      <p:ext uri="{BB962C8B-B14F-4D97-AF65-F5344CB8AC3E}">
        <p14:creationId xmlns:p14="http://schemas.microsoft.com/office/powerpoint/2010/main" val="257876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740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298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a:p>
        </p:txBody>
      </p:sp>
    </p:spTree>
    <p:extLst>
      <p:ext uri="{BB962C8B-B14F-4D97-AF65-F5344CB8AC3E}">
        <p14:creationId xmlns:p14="http://schemas.microsoft.com/office/powerpoint/2010/main" val="24807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219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842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23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112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90806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572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4/25/2017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38868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4/25/2017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002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4/25/2017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89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2606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94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4/25/2017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0527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A87A34-81AB-432B-8DAE-1953F412C126}" type="datetimeFigureOut">
              <a:rPr lang="en-US" dirty="0"/>
              <a:pPr/>
              <a:t>4/25/2017</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1213434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ch-With-Leaves.png"/>
          <p:cNvPicPr>
            <a:picLocks noChangeAspect="1"/>
          </p:cNvPicPr>
          <p:nvPr/>
        </p:nvPicPr>
        <p:blipFill rotWithShape="1">
          <a:blip r:embed="rId3"/>
          <a:srcRect t="12258" b="18724"/>
          <a:stretch/>
        </p:blipFill>
        <p:spPr>
          <a:xfrm>
            <a:off x="9530" y="0"/>
            <a:ext cx="12191980" cy="6857990"/>
          </a:xfrm>
          <a:prstGeom prst="rect">
            <a:avLst/>
          </a:prstGeom>
        </p:spPr>
      </p:pic>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4">
              <a:alphaModFix amt="86000"/>
              <a:duotone>
                <a:schemeClr val="bg2">
                  <a:shade val="45000"/>
                  <a:satMod val="135000"/>
                </a:schemeClr>
                <a:prstClr val="white"/>
              </a:duotone>
              <a:extLst/>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13" name="Rounded Rectangle 17"/>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15" name="Rounded Rectangle 20"/>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ormAutofit fontScale="90000"/>
          </a:bodyPr>
          <a:lstStyle/>
          <a:p>
            <a:r>
              <a:rPr lang="en-US" sz="5000">
                <a:solidFill>
                  <a:schemeClr val="tx1"/>
                </a:solidFill>
              </a:rPr>
              <a:t>New Branch Farms</a:t>
            </a:r>
            <a:br>
              <a:rPr lang="en-US" sz="5000">
                <a:solidFill>
                  <a:schemeClr val="tx1"/>
                </a:solidFill>
              </a:rPr>
            </a:br>
            <a:r>
              <a:rPr lang="en-US" sz="5000">
                <a:solidFill>
                  <a:srgbClr val="262626"/>
                </a:solidFill>
                <a:latin typeface="Garamond"/>
              </a:rPr>
              <a:t>Event Venue</a:t>
            </a:r>
          </a:p>
        </p:txBody>
      </p:sp>
      <p:sp>
        <p:nvSpPr>
          <p:cNvPr id="3" name="Subtitle 2"/>
          <p:cNvSpPr>
            <a:spLocks noGrp="1"/>
          </p:cNvSpPr>
          <p:nvPr>
            <p:ph type="subTitle" idx="1"/>
          </p:nvPr>
        </p:nvSpPr>
        <p:spPr>
          <a:xfrm>
            <a:off x="2680640" y="3786443"/>
            <a:ext cx="6815669" cy="1320802"/>
          </a:xfrm>
        </p:spPr>
        <p:txBody>
          <a:bodyPr vert="horz" lIns="91440" tIns="91440" rIns="91440" bIns="91440" rtlCol="0">
            <a:normAutofit/>
          </a:bodyPr>
          <a:lstStyle/>
          <a:p>
            <a:r>
              <a:rPr lang="en-US" i="1">
                <a:latin typeface="Gill Sans MT"/>
              </a:rPr>
              <a:t>WHERE CASUAL MEETS </a:t>
            </a:r>
            <a:r>
              <a:rPr lang="en-US" i="1">
                <a:latin typeface="Kartika"/>
              </a:rPr>
              <a:t>ELEGANCE</a:t>
            </a:r>
            <a:endParaRPr lang="en-US" sz="3200" b="1">
              <a:latin typeface="Garamond"/>
            </a:endParaRPr>
          </a:p>
        </p:txBody>
      </p:sp>
    </p:spTree>
    <p:extLst>
      <p:ext uri="{BB962C8B-B14F-4D97-AF65-F5344CB8AC3E}">
        <p14:creationId xmlns:p14="http://schemas.microsoft.com/office/powerpoint/2010/main" val="12863268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3295.jpg"/>
          <p:cNvPicPr>
            <a:picLocks noChangeAspect="1"/>
          </p:cNvPicPr>
          <p:nvPr/>
        </p:nvPicPr>
        <p:blipFill>
          <a:blip r:embed="rId3"/>
          <a:stretch>
            <a:fillRect/>
          </a:stretch>
        </p:blipFill>
        <p:spPr>
          <a:xfrm>
            <a:off x="8783059" y="2860582"/>
            <a:ext cx="2090658" cy="3133123"/>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descr="IMG_1251-Edit-2.jpg"/>
          <p:cNvPicPr>
            <a:picLocks noChangeAspect="1"/>
          </p:cNvPicPr>
          <p:nvPr/>
        </p:nvPicPr>
        <p:blipFill>
          <a:blip r:embed="rId4"/>
          <a:stretch>
            <a:fillRect/>
          </a:stretch>
        </p:blipFill>
        <p:spPr>
          <a:xfrm>
            <a:off x="1352705" y="893725"/>
            <a:ext cx="2131872" cy="3200784"/>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descr="IMG_2829.jpg"/>
          <p:cNvPicPr>
            <a:picLocks noChangeAspect="1"/>
          </p:cNvPicPr>
          <p:nvPr/>
        </p:nvPicPr>
        <p:blipFill>
          <a:blip r:embed="rId5"/>
          <a:stretch>
            <a:fillRect/>
          </a:stretch>
        </p:blipFill>
        <p:spPr>
          <a:xfrm>
            <a:off x="8814581" y="893725"/>
            <a:ext cx="2029987" cy="1354940"/>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descr="IMG_7461.jpg"/>
          <p:cNvPicPr>
            <a:picLocks noChangeAspect="1"/>
          </p:cNvPicPr>
          <p:nvPr/>
        </p:nvPicPr>
        <p:blipFill>
          <a:blip r:embed="rId6"/>
          <a:stretch>
            <a:fillRect/>
          </a:stretch>
        </p:blipFill>
        <p:spPr>
          <a:xfrm>
            <a:off x="4458212" y="893724"/>
            <a:ext cx="3391086" cy="5093762"/>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descr="IMG_9628.jpg"/>
          <p:cNvPicPr>
            <a:picLocks noChangeAspect="1"/>
          </p:cNvPicPr>
          <p:nvPr/>
        </p:nvPicPr>
        <p:blipFill>
          <a:blip r:embed="rId7"/>
          <a:stretch>
            <a:fillRect/>
          </a:stretch>
        </p:blipFill>
        <p:spPr>
          <a:xfrm>
            <a:off x="1434667" y="4663537"/>
            <a:ext cx="1967067" cy="131244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8704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PNG"/>
          <p:cNvPicPr>
            <a:picLocks noChangeAspect="1"/>
          </p:cNvPicPr>
          <p:nvPr/>
        </p:nvPicPr>
        <p:blipFill>
          <a:blip r:embed="rId3"/>
          <a:srcRect l="116" t="6439" r="-116" b="9232"/>
          <a:stretch>
            <a:fillRect/>
          </a:stretch>
        </p:blipFill>
        <p:spPr>
          <a:xfrm>
            <a:off x="1292723" y="1664166"/>
            <a:ext cx="6358878" cy="4270934"/>
          </a:xfrm>
          <a:prstGeom prst="rect">
            <a:avLst/>
          </a:prstGeom>
          <a:ln>
            <a:noFill/>
          </a:ln>
          <a:effectLst>
            <a:outerShdw blurRad="292100" dist="139700" dir="2700000" algn="tl" rotWithShape="0">
              <a:srgbClr val="333333">
                <a:alpha val="65000"/>
              </a:srgbClr>
            </a:outerShdw>
          </a:effectLst>
        </p:spPr>
      </p:pic>
      <p:pic>
        <p:nvPicPr>
          <p:cNvPr id="4" name="Picture 3" descr="Capture.PNG"/>
          <p:cNvPicPr>
            <a:picLocks noChangeAspect="1"/>
          </p:cNvPicPr>
          <p:nvPr/>
        </p:nvPicPr>
        <p:blipFill>
          <a:blip r:embed="rId4"/>
          <a:stretch>
            <a:fillRect/>
          </a:stretch>
        </p:blipFill>
        <p:spPr>
          <a:xfrm>
            <a:off x="7781925" y="857250"/>
            <a:ext cx="3266642" cy="5084255"/>
          </a:xfrm>
          <a:prstGeom prst="rect">
            <a:avLst/>
          </a:prstGeom>
          <a:ln>
            <a:noFill/>
          </a:ln>
          <a:effectLst>
            <a:outerShdw blurRad="292100" dist="139700" dir="2700000" algn="tl" rotWithShape="0">
              <a:srgbClr val="333333">
                <a:alpha val="65000"/>
              </a:srgbClr>
            </a:outerShdw>
          </a:effectLst>
        </p:spPr>
      </p:pic>
      <p:sp>
        <p:nvSpPr>
          <p:cNvPr id="5" name="Rectangle: Rounded Corners 4"/>
          <p:cNvSpPr/>
          <p:nvPr/>
        </p:nvSpPr>
        <p:spPr>
          <a:xfrm>
            <a:off x="8667750" y="2686050"/>
            <a:ext cx="443635" cy="8449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62075" y="817563"/>
            <a:ext cx="6222626" cy="800219"/>
          </a:xfrm>
          <a:prstGeom prst="rect">
            <a:avLst/>
          </a:prstGeom>
        </p:spPr>
        <p:txBody>
          <a:bodyPr rtlCol="0">
            <a:spAutoFit/>
          </a:bodyPr>
          <a:lstStyle/>
          <a:p>
            <a:pPr algn="ctr"/>
            <a:r>
              <a:rPr lang="en-US" sz="2800" b="1">
                <a:solidFill>
                  <a:srgbClr val="000000"/>
                </a:solidFill>
                <a:latin typeface="Garamond"/>
              </a:rPr>
              <a:t>Location</a:t>
            </a:r>
            <a:r>
              <a:rPr lang="en-US" b="1">
                <a:solidFill>
                  <a:srgbClr val="000000"/>
                </a:solidFill>
                <a:latin typeface="Garamond"/>
              </a:rPr>
              <a:t> </a:t>
            </a:r>
          </a:p>
          <a:p>
            <a:pPr algn="ctr"/>
            <a:r>
              <a:rPr lang="en-US" b="1">
                <a:solidFill>
                  <a:srgbClr val="000000"/>
                </a:solidFill>
                <a:latin typeface="Garamond"/>
              </a:rPr>
              <a:t>14547 </a:t>
            </a:r>
            <a:r>
              <a:rPr lang="en-US" b="1" err="1">
                <a:solidFill>
                  <a:srgbClr val="000000"/>
                </a:solidFill>
                <a:latin typeface="Garamond"/>
              </a:rPr>
              <a:t>Lawnes</a:t>
            </a:r>
            <a:r>
              <a:rPr lang="en-US" b="1">
                <a:solidFill>
                  <a:srgbClr val="000000"/>
                </a:solidFill>
                <a:latin typeface="Garamond"/>
              </a:rPr>
              <a:t> Drive, Smithfield, VA</a:t>
            </a:r>
            <a:endParaRPr lang="en-US" b="1">
              <a:latin typeface="Garamond"/>
            </a:endParaRPr>
          </a:p>
        </p:txBody>
      </p:sp>
    </p:spTree>
    <p:extLst>
      <p:ext uri="{BB962C8B-B14F-4D97-AF65-F5344CB8AC3E}">
        <p14:creationId xmlns:p14="http://schemas.microsoft.com/office/powerpoint/2010/main" val="324287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rgbClr val="262626"/>
                </a:solidFill>
                <a:latin typeface="Garamond"/>
              </a:rPr>
              <a:t>Localities within 1-½ hours of </a:t>
            </a:r>
            <a:br>
              <a:rPr lang="en-US">
                <a:solidFill>
                  <a:schemeClr val="tx1"/>
                </a:solidFill>
                <a:latin typeface="Garamond"/>
              </a:rPr>
            </a:br>
            <a:r>
              <a:rPr lang="en-US">
                <a:solidFill>
                  <a:srgbClr val="262626"/>
                </a:solidFill>
                <a:latin typeface="Garamond"/>
              </a:rPr>
              <a:t>New Branch Farms</a:t>
            </a:r>
          </a:p>
        </p:txBody>
      </p:sp>
      <p:sp>
        <p:nvSpPr>
          <p:cNvPr id="3" name="Content Placeholder 2"/>
          <p:cNvSpPr>
            <a:spLocks noGrp="1"/>
          </p:cNvSpPr>
          <p:nvPr>
            <p:ph sz="half" idx="1"/>
          </p:nvPr>
        </p:nvSpPr>
        <p:spPr/>
        <p:txBody>
          <a:bodyPr>
            <a:normAutofit fontScale="77500" lnSpcReduction="20000"/>
          </a:bodyPr>
          <a:lstStyle/>
          <a:p>
            <a:r>
              <a:rPr lang="en-US"/>
              <a:t>Smithfield – 12 min</a:t>
            </a:r>
          </a:p>
          <a:p>
            <a:r>
              <a:rPr lang="en-US"/>
              <a:t>Newport News – 42 min</a:t>
            </a:r>
          </a:p>
          <a:p>
            <a:r>
              <a:rPr lang="en-US"/>
              <a:t>Hampton – 43 min</a:t>
            </a:r>
          </a:p>
          <a:p>
            <a:r>
              <a:rPr lang="en-US"/>
              <a:t>Suffolk – 43 min</a:t>
            </a:r>
          </a:p>
          <a:p>
            <a:r>
              <a:rPr lang="en-US"/>
              <a:t>Yorktown – 45 min</a:t>
            </a:r>
          </a:p>
          <a:p>
            <a:r>
              <a:rPr lang="en-US"/>
              <a:t>Portsmouth – 47 min</a:t>
            </a:r>
          </a:p>
          <a:p>
            <a:r>
              <a:rPr lang="en-US"/>
              <a:t>Norfolk – 48 min</a:t>
            </a:r>
          </a:p>
          <a:p>
            <a:r>
              <a:rPr lang="en-US"/>
              <a:t>Chesapeake – 52 min</a:t>
            </a:r>
          </a:p>
          <a:p>
            <a:r>
              <a:rPr lang="en-US"/>
              <a:t>Poquoson – 53 min</a:t>
            </a:r>
          </a:p>
        </p:txBody>
      </p:sp>
      <p:sp>
        <p:nvSpPr>
          <p:cNvPr id="4" name="Content Placeholder 3"/>
          <p:cNvSpPr>
            <a:spLocks noGrp="1"/>
          </p:cNvSpPr>
          <p:nvPr>
            <p:ph sz="half" idx="2"/>
          </p:nvPr>
        </p:nvSpPr>
        <p:spPr/>
        <p:txBody>
          <a:bodyPr>
            <a:normAutofit fontScale="77500" lnSpcReduction="20000"/>
          </a:bodyPr>
          <a:lstStyle/>
          <a:p>
            <a:r>
              <a:rPr lang="en-US"/>
              <a:t>Southampton County – 1 </a:t>
            </a:r>
            <a:r>
              <a:rPr lang="en-US" err="1"/>
              <a:t>hr</a:t>
            </a:r>
            <a:r>
              <a:rPr lang="en-US"/>
              <a:t> 3 min</a:t>
            </a:r>
          </a:p>
          <a:p>
            <a:r>
              <a:rPr lang="en-US"/>
              <a:t>James City County – 1 </a:t>
            </a:r>
            <a:r>
              <a:rPr lang="en-US" err="1"/>
              <a:t>hr</a:t>
            </a:r>
            <a:r>
              <a:rPr lang="en-US"/>
              <a:t> 4 min</a:t>
            </a:r>
            <a:endParaRPr lang="en-US">
              <a:solidFill>
                <a:schemeClr val="tx1"/>
              </a:solidFill>
            </a:endParaRPr>
          </a:p>
          <a:p>
            <a:r>
              <a:rPr lang="en-US"/>
              <a:t>Virginia Beach – 1 </a:t>
            </a:r>
            <a:r>
              <a:rPr lang="en-US" err="1"/>
              <a:t>hr</a:t>
            </a:r>
            <a:r>
              <a:rPr lang="en-US"/>
              <a:t> 5 min</a:t>
            </a:r>
          </a:p>
          <a:p>
            <a:r>
              <a:rPr lang="en-US"/>
              <a:t>Williamsburg – 1 </a:t>
            </a:r>
            <a:r>
              <a:rPr lang="en-US" err="1"/>
              <a:t>hr</a:t>
            </a:r>
            <a:r>
              <a:rPr lang="en-US"/>
              <a:t> 6 min</a:t>
            </a:r>
          </a:p>
          <a:p>
            <a:r>
              <a:rPr lang="en-US"/>
              <a:t>Petersburg – 1 </a:t>
            </a:r>
            <a:r>
              <a:rPr lang="en-US" err="1"/>
              <a:t>hr</a:t>
            </a:r>
            <a:r>
              <a:rPr lang="en-US"/>
              <a:t> 6 min</a:t>
            </a:r>
          </a:p>
          <a:p>
            <a:r>
              <a:rPr lang="en-US"/>
              <a:t>Gloucester – 1 </a:t>
            </a:r>
            <a:r>
              <a:rPr lang="en-US" err="1"/>
              <a:t>hr</a:t>
            </a:r>
            <a:r>
              <a:rPr lang="en-US"/>
              <a:t> 19 min</a:t>
            </a:r>
          </a:p>
          <a:p>
            <a:r>
              <a:rPr lang="en-US"/>
              <a:t>Richmond – 1 </a:t>
            </a:r>
            <a:r>
              <a:rPr lang="en-US" err="1"/>
              <a:t>hr</a:t>
            </a:r>
            <a:r>
              <a:rPr lang="en-US"/>
              <a:t> 20 min</a:t>
            </a:r>
          </a:p>
          <a:p>
            <a:r>
              <a:rPr lang="en-US"/>
              <a:t>Emporia – 1 </a:t>
            </a:r>
            <a:r>
              <a:rPr lang="en-US" err="1"/>
              <a:t>hr</a:t>
            </a:r>
            <a:r>
              <a:rPr lang="en-US"/>
              <a:t> 27 min</a:t>
            </a:r>
          </a:p>
          <a:p>
            <a:r>
              <a:rPr lang="en-US"/>
              <a:t>Mathews – 1 </a:t>
            </a:r>
            <a:r>
              <a:rPr lang="en-US" err="1"/>
              <a:t>hr</a:t>
            </a:r>
            <a:r>
              <a:rPr lang="en-US"/>
              <a:t> 30 min</a:t>
            </a:r>
          </a:p>
        </p:txBody>
      </p:sp>
    </p:spTree>
    <p:extLst>
      <p:ext uri="{BB962C8B-B14F-4D97-AF65-F5344CB8AC3E}">
        <p14:creationId xmlns:p14="http://schemas.microsoft.com/office/powerpoint/2010/main" val="259736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1076325"/>
            <a:ext cx="9601196" cy="1303867"/>
          </a:xfrm>
        </p:spPr>
        <p:txBody>
          <a:bodyPr>
            <a:normAutofit/>
          </a:bodyPr>
          <a:lstStyle/>
          <a:p>
            <a:r>
              <a:rPr lang="en-US"/>
              <a:t>Local Competition </a:t>
            </a:r>
            <a:br>
              <a:rPr lang="en-US">
                <a:solidFill>
                  <a:schemeClr val="tx1"/>
                </a:solidFill>
              </a:rPr>
            </a:br>
            <a:r>
              <a:rPr lang="en-US" sz="2400"/>
              <a:t>(Pricing is for Saturday Event)</a:t>
            </a:r>
          </a:p>
        </p:txBody>
      </p:sp>
      <p:sp>
        <p:nvSpPr>
          <p:cNvPr id="3" name="Content Placeholder 2"/>
          <p:cNvSpPr>
            <a:spLocks noGrp="1"/>
          </p:cNvSpPr>
          <p:nvPr>
            <p:ph idx="1"/>
          </p:nvPr>
        </p:nvSpPr>
        <p:spPr>
          <a:xfrm>
            <a:off x="1295400" y="2557463"/>
            <a:ext cx="9892145" cy="3317875"/>
          </a:xfrm>
        </p:spPr>
        <p:txBody>
          <a:bodyPr>
            <a:normAutofit/>
          </a:bodyPr>
          <a:lstStyle/>
          <a:p>
            <a:r>
              <a:rPr lang="en-US"/>
              <a:t>Smithfield Center - $2,800 (additional charge for rehearsal and ceremony site)</a:t>
            </a:r>
            <a:endParaRPr lang="en-US">
              <a:solidFill>
                <a:schemeClr val="tx1"/>
              </a:solidFill>
            </a:endParaRPr>
          </a:p>
          <a:p>
            <a:r>
              <a:rPr lang="en-US"/>
              <a:t>Meadowbrook Farm - $3,600 (non climate controlled barn)</a:t>
            </a:r>
            <a:endParaRPr lang="en-US" b="1" i="1"/>
          </a:p>
          <a:p>
            <a:r>
              <a:rPr lang="en-US"/>
              <a:t>Women's Club of Portsmouth - $4,000</a:t>
            </a:r>
          </a:p>
          <a:p>
            <a:r>
              <a:rPr lang="en-US"/>
              <a:t>Events at Holly Ridge Manor - $4,500 (tent)</a:t>
            </a:r>
            <a:endParaRPr lang="en-US">
              <a:solidFill>
                <a:schemeClr val="tx1"/>
              </a:solidFill>
            </a:endParaRPr>
          </a:p>
          <a:p>
            <a:r>
              <a:rPr lang="en-US"/>
              <a:t>Fair Winds Farm - $4,500 (tent)</a:t>
            </a:r>
          </a:p>
          <a:p>
            <a:r>
              <a:rPr lang="en-US"/>
              <a:t>County Villa Inn - $5,699 (pavilion)</a:t>
            </a:r>
          </a:p>
          <a:p>
            <a:endParaRPr lang="en-US"/>
          </a:p>
        </p:txBody>
      </p:sp>
    </p:spTree>
    <p:extLst>
      <p:ext uri="{BB962C8B-B14F-4D97-AF65-F5344CB8AC3E}">
        <p14:creationId xmlns:p14="http://schemas.microsoft.com/office/powerpoint/2010/main" val="121551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Regional Competition</a:t>
            </a:r>
          </a:p>
        </p:txBody>
      </p:sp>
      <p:sp>
        <p:nvSpPr>
          <p:cNvPr id="3" name="Content Placeholder 2"/>
          <p:cNvSpPr>
            <a:spLocks noGrp="1"/>
          </p:cNvSpPr>
          <p:nvPr>
            <p:ph idx="1"/>
          </p:nvPr>
        </p:nvSpPr>
        <p:spPr/>
        <p:txBody>
          <a:bodyPr/>
          <a:lstStyle/>
          <a:p>
            <a:r>
              <a:rPr lang="en-US" err="1"/>
              <a:t>Cousiac</a:t>
            </a:r>
            <a:r>
              <a:rPr lang="en-US"/>
              <a:t> Manor - $4,900 (non climate controlled hall)</a:t>
            </a:r>
          </a:p>
          <a:p>
            <a:r>
              <a:rPr lang="en-US">
                <a:solidFill>
                  <a:srgbClr val="262626"/>
                </a:solidFill>
                <a:latin typeface="Garamond"/>
              </a:rPr>
              <a:t>Bluestone Vineyard - $4,900</a:t>
            </a:r>
          </a:p>
          <a:p>
            <a:r>
              <a:rPr lang="en-US">
                <a:solidFill>
                  <a:srgbClr val="262626"/>
                </a:solidFill>
                <a:latin typeface="Garamond"/>
              </a:rPr>
              <a:t>House Mountain Inn - $5,000</a:t>
            </a:r>
          </a:p>
          <a:p>
            <a:r>
              <a:rPr lang="en-US" err="1">
                <a:solidFill>
                  <a:srgbClr val="262626"/>
                </a:solidFill>
                <a:latin typeface="Garamond"/>
              </a:rPr>
              <a:t>Montfair</a:t>
            </a:r>
            <a:r>
              <a:rPr lang="en-US">
                <a:solidFill>
                  <a:srgbClr val="262626"/>
                </a:solidFill>
                <a:latin typeface="Garamond"/>
              </a:rPr>
              <a:t> Resort Farm - $5,760</a:t>
            </a:r>
          </a:p>
          <a:p>
            <a:r>
              <a:rPr lang="en-US">
                <a:solidFill>
                  <a:srgbClr val="262626"/>
                </a:solidFill>
                <a:latin typeface="Garamond"/>
              </a:rPr>
              <a:t>The Barn at Timber Creek - $6,000</a:t>
            </a:r>
          </a:p>
          <a:p>
            <a:r>
              <a:rPr lang="en-US">
                <a:solidFill>
                  <a:srgbClr val="262626"/>
                </a:solidFill>
                <a:latin typeface="Garamond"/>
              </a:rPr>
              <a:t>The Foundry - $6,000</a:t>
            </a:r>
          </a:p>
        </p:txBody>
      </p:sp>
    </p:spTree>
    <p:extLst>
      <p:ext uri="{BB962C8B-B14F-4D97-AF65-F5344CB8AC3E}">
        <p14:creationId xmlns:p14="http://schemas.microsoft.com/office/powerpoint/2010/main" val="74312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Regional Competition </a:t>
            </a:r>
            <a:r>
              <a:rPr lang="en-US" sz="3600"/>
              <a:t>continued</a:t>
            </a:r>
            <a:endParaRPr lang="en-US" sz="3200">
              <a:solidFill>
                <a:srgbClr val="262626"/>
              </a:solidFill>
              <a:latin typeface="Garamond"/>
            </a:endParaRPr>
          </a:p>
        </p:txBody>
      </p:sp>
      <p:sp>
        <p:nvSpPr>
          <p:cNvPr id="3" name="Content Placeholder 2"/>
          <p:cNvSpPr>
            <a:spLocks noGrp="1"/>
          </p:cNvSpPr>
          <p:nvPr>
            <p:ph idx="1"/>
          </p:nvPr>
        </p:nvSpPr>
        <p:spPr/>
        <p:txBody>
          <a:bodyPr/>
          <a:lstStyle/>
          <a:p>
            <a:r>
              <a:rPr lang="en-US"/>
              <a:t>Ashton Creek Vineyard - $6,500</a:t>
            </a:r>
            <a:r>
              <a:rPr lang="en-US">
                <a:solidFill>
                  <a:srgbClr val="000000"/>
                </a:solidFill>
              </a:rPr>
              <a:t> </a:t>
            </a:r>
            <a:endParaRPr lang="en-US">
              <a:solidFill>
                <a:srgbClr val="262626"/>
              </a:solidFill>
              <a:latin typeface="Garamond"/>
            </a:endParaRPr>
          </a:p>
          <a:p>
            <a:r>
              <a:rPr lang="en-US"/>
              <a:t>Shadow Creek - $7,000</a:t>
            </a:r>
            <a:endParaRPr lang="en-US">
              <a:solidFill>
                <a:schemeClr val="tx1"/>
              </a:solidFill>
            </a:endParaRPr>
          </a:p>
          <a:p>
            <a:r>
              <a:rPr lang="en-US"/>
              <a:t>King Family Vineyards - $8,500</a:t>
            </a:r>
          </a:p>
          <a:p>
            <a:r>
              <a:rPr lang="en-US"/>
              <a:t>The Inn at Willow Grove - $7,000</a:t>
            </a:r>
          </a:p>
          <a:p>
            <a:r>
              <a:rPr lang="en-US"/>
              <a:t>The Mill at Fine Creek - $7,200</a:t>
            </a:r>
          </a:p>
          <a:p>
            <a:r>
              <a:rPr lang="en-US"/>
              <a:t>Pippen Hill - $10,500</a:t>
            </a:r>
          </a:p>
          <a:p>
            <a:endParaRPr lang="en-US"/>
          </a:p>
          <a:p>
            <a:endParaRPr lang="en-US"/>
          </a:p>
        </p:txBody>
      </p:sp>
    </p:spTree>
    <p:extLst>
      <p:ext uri="{BB962C8B-B14F-4D97-AF65-F5344CB8AC3E}">
        <p14:creationId xmlns:p14="http://schemas.microsoft.com/office/powerpoint/2010/main" val="259230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Marketing Plan</a:t>
            </a:r>
          </a:p>
        </p:txBody>
      </p:sp>
      <p:sp>
        <p:nvSpPr>
          <p:cNvPr id="3" name="Content Placeholder 2"/>
          <p:cNvSpPr>
            <a:spLocks noGrp="1"/>
          </p:cNvSpPr>
          <p:nvPr>
            <p:ph idx="1"/>
          </p:nvPr>
        </p:nvSpPr>
        <p:spPr/>
        <p:txBody>
          <a:bodyPr/>
          <a:lstStyle/>
          <a:p>
            <a:r>
              <a:rPr lang="en-US"/>
              <a:t>Participate in local wedding trade shows</a:t>
            </a:r>
          </a:p>
          <a:p>
            <a:r>
              <a:rPr lang="en-US">
                <a:solidFill>
                  <a:srgbClr val="262626"/>
                </a:solidFill>
                <a:latin typeface="Garamond"/>
              </a:rPr>
              <a:t>Face to Face meetings with local wedding planners, caterers, photographers, florists, and DJs</a:t>
            </a:r>
          </a:p>
          <a:p>
            <a:r>
              <a:rPr lang="en-US">
                <a:solidFill>
                  <a:srgbClr val="262626"/>
                </a:solidFill>
                <a:latin typeface="Garamond"/>
              </a:rPr>
              <a:t>Advertise on Wedding Wire, The Knot, and My Wedding</a:t>
            </a:r>
          </a:p>
          <a:p>
            <a:r>
              <a:rPr lang="en-US">
                <a:solidFill>
                  <a:srgbClr val="262626"/>
                </a:solidFill>
                <a:latin typeface="Garamond"/>
              </a:rPr>
              <a:t>Grand Opening Open House</a:t>
            </a:r>
          </a:p>
          <a:p>
            <a:r>
              <a:rPr lang="en-US">
                <a:solidFill>
                  <a:srgbClr val="262626"/>
                </a:solidFill>
                <a:latin typeface="Garamond"/>
              </a:rPr>
              <a:t>Facebook, Twitter, Pinterest and other social media sites</a:t>
            </a:r>
          </a:p>
        </p:txBody>
      </p:sp>
    </p:spTree>
    <p:extLst>
      <p:ext uri="{BB962C8B-B14F-4D97-AF65-F5344CB8AC3E}">
        <p14:creationId xmlns:p14="http://schemas.microsoft.com/office/powerpoint/2010/main" val="326323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Sales Plan</a:t>
            </a:r>
          </a:p>
        </p:txBody>
      </p:sp>
      <p:sp>
        <p:nvSpPr>
          <p:cNvPr id="3" name="Content Placeholder 2"/>
          <p:cNvSpPr>
            <a:spLocks noGrp="1"/>
          </p:cNvSpPr>
          <p:nvPr>
            <p:ph idx="1"/>
          </p:nvPr>
        </p:nvSpPr>
        <p:spPr/>
        <p:txBody>
          <a:bodyPr/>
          <a:lstStyle/>
          <a:p>
            <a:r>
              <a:rPr lang="en-US"/>
              <a:t>A $1,000 deposit and $500 refundable security deposit will be required to reserve the date with the balance due 60 days prior to the event.</a:t>
            </a:r>
          </a:p>
          <a:p>
            <a:r>
              <a:rPr lang="en-US">
                <a:solidFill>
                  <a:srgbClr val="262626"/>
                </a:solidFill>
                <a:latin typeface="Garamond"/>
              </a:rPr>
              <a:t>If the event is cancelled before 90 days prior to the event, the $500 security deposit will be refunded but the $1,000 deposit will not.</a:t>
            </a:r>
          </a:p>
          <a:p>
            <a:r>
              <a:rPr lang="en-US">
                <a:solidFill>
                  <a:srgbClr val="262626"/>
                </a:solidFill>
                <a:latin typeface="Garamond"/>
              </a:rPr>
              <a:t>If the event is cancelled within 90 days prior to the event and we are not able to rebook an event for that date, the result is the loss of the entire rental fee.</a:t>
            </a:r>
          </a:p>
          <a:p>
            <a:r>
              <a:rPr lang="en-US">
                <a:solidFill>
                  <a:srgbClr val="262626"/>
                </a:solidFill>
                <a:latin typeface="Garamond"/>
              </a:rPr>
              <a:t>We will accept Cash/Check/Visa/MasterCard/American Express </a:t>
            </a:r>
          </a:p>
        </p:txBody>
      </p:sp>
    </p:spTree>
    <p:extLst>
      <p:ext uri="{BB962C8B-B14F-4D97-AF65-F5344CB8AC3E}">
        <p14:creationId xmlns:p14="http://schemas.microsoft.com/office/powerpoint/2010/main" val="87874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Facilities</a:t>
            </a:r>
          </a:p>
        </p:txBody>
      </p:sp>
      <p:sp>
        <p:nvSpPr>
          <p:cNvPr id="3" name="Content Placeholder 2"/>
          <p:cNvSpPr>
            <a:spLocks noGrp="1"/>
          </p:cNvSpPr>
          <p:nvPr>
            <p:ph idx="1"/>
          </p:nvPr>
        </p:nvSpPr>
        <p:spPr>
          <a:xfrm>
            <a:off x="1295400" y="2557463"/>
            <a:ext cx="9601200" cy="3418716"/>
          </a:xfrm>
        </p:spPr>
        <p:txBody>
          <a:bodyPr>
            <a:normAutofit lnSpcReduction="10000"/>
          </a:bodyPr>
          <a:lstStyle/>
          <a:p>
            <a:r>
              <a:rPr lang="en-US"/>
              <a:t>3,300 </a:t>
            </a:r>
            <a:r>
              <a:rPr lang="en-US" err="1"/>
              <a:t>sq</a:t>
            </a:r>
            <a:r>
              <a:rPr lang="en-US"/>
              <a:t> </a:t>
            </a:r>
            <a:r>
              <a:rPr lang="en-US" err="1"/>
              <a:t>ft</a:t>
            </a:r>
            <a:r>
              <a:rPr lang="en-US"/>
              <a:t> hall with open flooring, vaulted ceilings, wooden beams and a large stone fireplace</a:t>
            </a:r>
          </a:p>
          <a:p>
            <a:r>
              <a:rPr lang="en-US"/>
              <a:t>800 </a:t>
            </a:r>
            <a:r>
              <a:rPr lang="en-US" err="1"/>
              <a:t>sq</a:t>
            </a:r>
            <a:r>
              <a:rPr lang="en-US"/>
              <a:t> </a:t>
            </a:r>
            <a:r>
              <a:rPr lang="en-US" err="1"/>
              <a:t>ft</a:t>
            </a:r>
            <a:r>
              <a:rPr lang="en-US"/>
              <a:t> gathering area with bar and a stone corner fireplace with TV over mantel</a:t>
            </a:r>
          </a:p>
          <a:p>
            <a:r>
              <a:rPr lang="en-US"/>
              <a:t>Large Bridal Suite with private bathroom, vanity for 4, couch, large mirror, and a mini fridge.</a:t>
            </a:r>
          </a:p>
          <a:p>
            <a:r>
              <a:rPr lang="en-US"/>
              <a:t>Large Groom Room with couch, mini fridge and TV with XBOX</a:t>
            </a:r>
          </a:p>
          <a:p>
            <a:r>
              <a:rPr lang="en-US"/>
              <a:t>ADA Restrooms</a:t>
            </a:r>
          </a:p>
        </p:txBody>
      </p:sp>
    </p:spTree>
    <p:extLst>
      <p:ext uri="{BB962C8B-B14F-4D97-AF65-F5344CB8AC3E}">
        <p14:creationId xmlns:p14="http://schemas.microsoft.com/office/powerpoint/2010/main" val="354163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PNG"/>
          <p:cNvPicPr>
            <a:picLocks noChangeAspect="1"/>
          </p:cNvPicPr>
          <p:nvPr/>
        </p:nvPicPr>
        <p:blipFill>
          <a:blip r:embed="rId3"/>
          <a:stretch>
            <a:fillRect/>
          </a:stretch>
        </p:blipFill>
        <p:spPr>
          <a:xfrm>
            <a:off x="2152650" y="685800"/>
            <a:ext cx="7939087" cy="5302250"/>
          </a:xfrm>
          <a:prstGeom prst="rect">
            <a:avLst/>
          </a:prstGeom>
        </p:spPr>
      </p:pic>
    </p:spTree>
    <p:extLst>
      <p:ext uri="{BB962C8B-B14F-4D97-AF65-F5344CB8AC3E}">
        <p14:creationId xmlns:p14="http://schemas.microsoft.com/office/powerpoint/2010/main" val="401770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rgbClr val="262626"/>
                </a:solidFill>
                <a:latin typeface="Garamond"/>
              </a:rPr>
              <a:t>New Branch Farms Event Venue</a:t>
            </a:r>
            <a:br>
              <a:rPr lang="en-US">
                <a:solidFill>
                  <a:schemeClr val="tx1"/>
                </a:solidFill>
                <a:latin typeface="Garamond"/>
              </a:rPr>
            </a:br>
            <a:r>
              <a:rPr lang="en-US" sz="3200">
                <a:solidFill>
                  <a:srgbClr val="262626"/>
                </a:solidFill>
                <a:latin typeface="Garamond"/>
              </a:rPr>
              <a:t>Smithfield, VA</a:t>
            </a:r>
          </a:p>
        </p:txBody>
      </p:sp>
      <p:sp>
        <p:nvSpPr>
          <p:cNvPr id="3" name="Content Placeholder 2"/>
          <p:cNvSpPr>
            <a:spLocks noGrp="1"/>
          </p:cNvSpPr>
          <p:nvPr>
            <p:ph idx="1"/>
          </p:nvPr>
        </p:nvSpPr>
        <p:spPr>
          <a:xfrm>
            <a:off x="1400413" y="2524125"/>
            <a:ext cx="9601196" cy="3318936"/>
          </a:xfrm>
        </p:spPr>
        <p:txBody>
          <a:bodyPr/>
          <a:lstStyle/>
          <a:p>
            <a:pPr marL="0" indent="0">
              <a:buNone/>
            </a:pPr>
            <a:endParaRPr lang="en-US">
              <a:solidFill>
                <a:srgbClr val="262626"/>
              </a:solidFill>
              <a:latin typeface="Garamond"/>
            </a:endParaRPr>
          </a:p>
          <a:p>
            <a:pPr marL="0" indent="0">
              <a:buNone/>
            </a:pPr>
            <a:endParaRPr lang="en-US">
              <a:solidFill>
                <a:srgbClr val="262626"/>
              </a:solidFill>
              <a:latin typeface="Garamond"/>
            </a:endParaRPr>
          </a:p>
          <a:p>
            <a:pPr marL="0" indent="0" algn="ctr">
              <a:buNone/>
            </a:pPr>
            <a:endParaRPr lang="en-US">
              <a:solidFill>
                <a:srgbClr val="262626"/>
              </a:solidFill>
              <a:latin typeface="Garamond"/>
            </a:endParaRPr>
          </a:p>
          <a:p>
            <a:pPr marL="0" indent="0" algn="ctr">
              <a:buNone/>
            </a:pPr>
            <a:endParaRPr lang="en-US">
              <a:solidFill>
                <a:srgbClr val="262626"/>
              </a:solidFill>
              <a:latin typeface="Garamond"/>
            </a:endParaRPr>
          </a:p>
        </p:txBody>
      </p:sp>
      <p:pic>
        <p:nvPicPr>
          <p:cNvPr id="4" name="Picture 3" descr="Image 2-19-17 at 1.25 PM.jpg"/>
          <p:cNvPicPr>
            <a:picLocks noChangeAspect="1"/>
          </p:cNvPicPr>
          <p:nvPr/>
        </p:nvPicPr>
        <p:blipFill>
          <a:blip r:embed="rId3"/>
          <a:srcRect t="27221" b="27507"/>
          <a:stretch>
            <a:fillRect/>
          </a:stretch>
        </p:blipFill>
        <p:spPr>
          <a:xfrm>
            <a:off x="2267895" y="2841926"/>
            <a:ext cx="7656116" cy="2678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23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Living Area</a:t>
            </a:r>
          </a:p>
        </p:txBody>
      </p:sp>
      <p:sp>
        <p:nvSpPr>
          <p:cNvPr id="3" name="Content Placeholder 2"/>
          <p:cNvSpPr>
            <a:spLocks noGrp="1"/>
          </p:cNvSpPr>
          <p:nvPr>
            <p:ph idx="1"/>
          </p:nvPr>
        </p:nvSpPr>
        <p:spPr/>
        <p:txBody>
          <a:bodyPr/>
          <a:lstStyle/>
          <a:p>
            <a:pPr marL="0" indent="0">
              <a:buNone/>
            </a:pPr>
            <a:r>
              <a:rPr lang="en-US"/>
              <a:t>The facility also has 2,800 </a:t>
            </a:r>
            <a:r>
              <a:rPr lang="en-US" err="1"/>
              <a:t>sq</a:t>
            </a:r>
            <a:r>
              <a:rPr lang="en-US"/>
              <a:t> </a:t>
            </a:r>
            <a:r>
              <a:rPr lang="en-US" err="1"/>
              <a:t>ft</a:t>
            </a:r>
            <a:r>
              <a:rPr lang="en-US"/>
              <a:t> of living area on the 2nd floor of the building including 2 bedrooms, 2 ½ bathrooms, laundry room, kitchen, dining area, living room and office.</a:t>
            </a:r>
          </a:p>
          <a:p>
            <a:pPr marL="0" indent="0">
              <a:buNone/>
            </a:pPr>
            <a:r>
              <a:rPr lang="en-US"/>
              <a:t>This area is designed to be easily converted into a small venue area (for rehearsal dinners, bridal showers, baby showers, small gatherings) with separate nightly accommodations for the bridal party.</a:t>
            </a:r>
          </a:p>
        </p:txBody>
      </p:sp>
    </p:spTree>
    <p:extLst>
      <p:ext uri="{BB962C8B-B14F-4D97-AF65-F5344CB8AC3E}">
        <p14:creationId xmlns:p14="http://schemas.microsoft.com/office/powerpoint/2010/main" val="47450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PNG"/>
          <p:cNvPicPr>
            <a:picLocks noChangeAspect="1"/>
          </p:cNvPicPr>
          <p:nvPr/>
        </p:nvPicPr>
        <p:blipFill>
          <a:blip r:embed="rId3"/>
          <a:stretch>
            <a:fillRect/>
          </a:stretch>
        </p:blipFill>
        <p:spPr>
          <a:xfrm>
            <a:off x="2028825" y="695325"/>
            <a:ext cx="7925233" cy="5062051"/>
          </a:xfrm>
          <a:prstGeom prst="rect">
            <a:avLst/>
          </a:prstGeom>
        </p:spPr>
      </p:pic>
    </p:spTree>
    <p:extLst>
      <p:ext uri="{BB962C8B-B14F-4D97-AF65-F5344CB8AC3E}">
        <p14:creationId xmlns:p14="http://schemas.microsoft.com/office/powerpoint/2010/main" val="100794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Technology</a:t>
            </a:r>
          </a:p>
        </p:txBody>
      </p:sp>
      <p:sp>
        <p:nvSpPr>
          <p:cNvPr id="3" name="Content Placeholder 2"/>
          <p:cNvSpPr>
            <a:spLocks noGrp="1"/>
          </p:cNvSpPr>
          <p:nvPr>
            <p:ph idx="1"/>
          </p:nvPr>
        </p:nvSpPr>
        <p:spPr/>
        <p:txBody>
          <a:bodyPr/>
          <a:lstStyle/>
          <a:p>
            <a:r>
              <a:rPr lang="en-US"/>
              <a:t>Large Screen TVs throughout facility to display photos and video</a:t>
            </a:r>
          </a:p>
          <a:p>
            <a:r>
              <a:rPr lang="en-US">
                <a:solidFill>
                  <a:srgbClr val="262626"/>
                </a:solidFill>
                <a:latin typeface="Garamond"/>
              </a:rPr>
              <a:t>State of the art sound system</a:t>
            </a:r>
          </a:p>
          <a:p>
            <a:r>
              <a:rPr lang="en-US" err="1">
                <a:solidFill>
                  <a:srgbClr val="262626"/>
                </a:solidFill>
                <a:latin typeface="Garamond"/>
              </a:rPr>
              <a:t>Wifi</a:t>
            </a:r>
            <a:r>
              <a:rPr lang="en-US">
                <a:solidFill>
                  <a:srgbClr val="262626"/>
                </a:solidFill>
                <a:latin typeface="Garamond"/>
              </a:rPr>
              <a:t> capabilities</a:t>
            </a:r>
          </a:p>
          <a:p>
            <a:r>
              <a:rPr lang="en-US">
                <a:solidFill>
                  <a:srgbClr val="262626"/>
                </a:solidFill>
                <a:latin typeface="Garamond"/>
              </a:rPr>
              <a:t>Offer live streaming of the event</a:t>
            </a:r>
          </a:p>
        </p:txBody>
      </p:sp>
    </p:spTree>
    <p:extLst>
      <p:ext uri="{BB962C8B-B14F-4D97-AF65-F5344CB8AC3E}">
        <p14:creationId xmlns:p14="http://schemas.microsoft.com/office/powerpoint/2010/main" val="325192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Landscape</a:t>
            </a:r>
          </a:p>
        </p:txBody>
      </p:sp>
      <p:sp>
        <p:nvSpPr>
          <p:cNvPr id="3" name="Content Placeholder 2"/>
          <p:cNvSpPr>
            <a:spLocks noGrp="1"/>
          </p:cNvSpPr>
          <p:nvPr>
            <p:ph idx="1"/>
          </p:nvPr>
        </p:nvSpPr>
        <p:spPr/>
        <p:txBody>
          <a:bodyPr>
            <a:normAutofit lnSpcReduction="10000"/>
          </a:bodyPr>
          <a:lstStyle/>
          <a:p>
            <a:r>
              <a:rPr lang="en-US"/>
              <a:t>Private courtyard off Bridal Suite and Groom Room with lush vegetation for first look and after the wedding photos</a:t>
            </a:r>
          </a:p>
          <a:p>
            <a:r>
              <a:rPr lang="en-US"/>
              <a:t>Wedding ceremony site with barn doors, benches, and a fireplace</a:t>
            </a:r>
          </a:p>
          <a:p>
            <a:r>
              <a:rPr lang="en-US"/>
              <a:t>Wedding ceremony site with gazebo</a:t>
            </a:r>
          </a:p>
          <a:p>
            <a:r>
              <a:rPr lang="en-US"/>
              <a:t>Wedding ceremony site with wooden arch</a:t>
            </a:r>
          </a:p>
          <a:p>
            <a:r>
              <a:rPr lang="en-US"/>
              <a:t>Fire pits and lawn games</a:t>
            </a:r>
          </a:p>
          <a:p>
            <a:r>
              <a:rPr lang="en-US"/>
              <a:t>Professionally manicured landscaping</a:t>
            </a:r>
          </a:p>
        </p:txBody>
      </p:sp>
    </p:spTree>
    <p:extLst>
      <p:ext uri="{BB962C8B-B14F-4D97-AF65-F5344CB8AC3E}">
        <p14:creationId xmlns:p14="http://schemas.microsoft.com/office/powerpoint/2010/main" val="146193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Projected Milestones</a:t>
            </a:r>
          </a:p>
        </p:txBody>
      </p:sp>
      <p:sp>
        <p:nvSpPr>
          <p:cNvPr id="3" name="Content Placeholder 2"/>
          <p:cNvSpPr>
            <a:spLocks noGrp="1"/>
          </p:cNvSpPr>
          <p:nvPr>
            <p:ph idx="1"/>
          </p:nvPr>
        </p:nvSpPr>
        <p:spPr/>
        <p:txBody>
          <a:bodyPr/>
          <a:lstStyle/>
          <a:p>
            <a:r>
              <a:rPr lang="en-US"/>
              <a:t>Acquire Financing</a:t>
            </a:r>
          </a:p>
          <a:p>
            <a:r>
              <a:rPr lang="en-US"/>
              <a:t>Acquire Property</a:t>
            </a:r>
          </a:p>
          <a:p>
            <a:r>
              <a:rPr lang="en-US">
                <a:solidFill>
                  <a:srgbClr val="262626"/>
                </a:solidFill>
                <a:latin typeface="Garamond"/>
              </a:rPr>
              <a:t>Erect Building</a:t>
            </a:r>
          </a:p>
          <a:p>
            <a:r>
              <a:rPr lang="en-US">
                <a:solidFill>
                  <a:srgbClr val="262626"/>
                </a:solidFill>
                <a:latin typeface="Garamond"/>
              </a:rPr>
              <a:t>Install Landscaping</a:t>
            </a:r>
          </a:p>
          <a:p>
            <a:r>
              <a:rPr lang="en-US">
                <a:solidFill>
                  <a:srgbClr val="262626"/>
                </a:solidFill>
                <a:latin typeface="Garamond"/>
              </a:rPr>
              <a:t>Open House</a:t>
            </a:r>
          </a:p>
          <a:p>
            <a:r>
              <a:rPr lang="en-US">
                <a:solidFill>
                  <a:srgbClr val="262626"/>
                </a:solidFill>
                <a:latin typeface="Garamond"/>
              </a:rPr>
              <a:t>First Wedding/Event</a:t>
            </a:r>
          </a:p>
          <a:p>
            <a:endParaRPr lang="en-US">
              <a:solidFill>
                <a:srgbClr val="262626"/>
              </a:solidFill>
              <a:latin typeface="Garamond"/>
            </a:endParaRPr>
          </a:p>
        </p:txBody>
      </p:sp>
    </p:spTree>
    <p:extLst>
      <p:ext uri="{BB962C8B-B14F-4D97-AF65-F5344CB8AC3E}">
        <p14:creationId xmlns:p14="http://schemas.microsoft.com/office/powerpoint/2010/main" val="246360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a:t>
            </a:r>
          </a:p>
        </p:txBody>
      </p:sp>
      <p:sp>
        <p:nvSpPr>
          <p:cNvPr id="3" name="Content Placeholder 2"/>
          <p:cNvSpPr>
            <a:spLocks noGrp="1"/>
          </p:cNvSpPr>
          <p:nvPr>
            <p:ph idx="1"/>
          </p:nvPr>
        </p:nvSpPr>
        <p:spPr>
          <a:xfrm>
            <a:off x="1572699" y="2571750"/>
            <a:ext cx="9046689" cy="3317875"/>
          </a:xfrm>
        </p:spPr>
        <p:txBody>
          <a:bodyPr/>
          <a:lstStyle/>
          <a:p>
            <a:pPr marL="0" indent="0" algn="ctr">
              <a:buNone/>
            </a:pPr>
            <a:r>
              <a:rPr lang="en-US">
                <a:solidFill>
                  <a:srgbClr val="262626"/>
                </a:solidFill>
                <a:latin typeface="Garamond"/>
              </a:rPr>
              <a:t>New Branch Farms Event Venue is a solid investment opportunity. </a:t>
            </a:r>
            <a:br>
              <a:rPr lang="en-US">
                <a:solidFill>
                  <a:schemeClr val="tx1"/>
                </a:solidFill>
                <a:latin typeface="Garamond"/>
              </a:rPr>
            </a:br>
            <a:r>
              <a:rPr lang="en-US">
                <a:solidFill>
                  <a:srgbClr val="262626"/>
                </a:solidFill>
                <a:latin typeface="Garamond"/>
              </a:rPr>
              <a:t>We are in search of 2 – 3 additional business partners who are </a:t>
            </a:r>
            <a:br>
              <a:rPr lang="en-US">
                <a:solidFill>
                  <a:schemeClr val="tx1"/>
                </a:solidFill>
                <a:latin typeface="Garamond"/>
              </a:rPr>
            </a:br>
            <a:r>
              <a:rPr lang="en-US">
                <a:solidFill>
                  <a:srgbClr val="262626"/>
                </a:solidFill>
                <a:latin typeface="Garamond"/>
              </a:rPr>
              <a:t>as excited about this opportunity as we are.</a:t>
            </a:r>
            <a:endParaRPr lang="en-US">
              <a:solidFill>
                <a:schemeClr val="tx1"/>
              </a:solidFill>
              <a:latin typeface="Garamond"/>
            </a:endParaRPr>
          </a:p>
          <a:p>
            <a:pPr marL="0" indent="0" algn="ctr">
              <a:buNone/>
            </a:pPr>
            <a:r>
              <a:rPr lang="en-US">
                <a:solidFill>
                  <a:srgbClr val="262626"/>
                </a:solidFill>
                <a:latin typeface="Garamond"/>
              </a:rPr>
              <a:t>If you would be interested in hearing more about New Branch Farms, </a:t>
            </a:r>
            <a:br>
              <a:rPr lang="en-US">
                <a:solidFill>
                  <a:schemeClr val="tx1"/>
                </a:solidFill>
                <a:latin typeface="Garamond"/>
              </a:rPr>
            </a:br>
            <a:r>
              <a:rPr lang="en-US">
                <a:solidFill>
                  <a:srgbClr val="262626"/>
                </a:solidFill>
                <a:latin typeface="Garamond"/>
              </a:rPr>
              <a:t>do not hesitate to contact Sam Mills at (757)903-5953.</a:t>
            </a:r>
          </a:p>
          <a:p>
            <a:pPr marL="0" indent="0" algn="ctr">
              <a:buNone/>
            </a:pPr>
            <a:r>
              <a:rPr lang="en-US" b="1">
                <a:solidFill>
                  <a:srgbClr val="262626"/>
                </a:solidFill>
                <a:latin typeface="Garamond"/>
              </a:rPr>
              <a:t>New Branch Farms</a:t>
            </a:r>
            <a:br>
              <a:rPr lang="en-US">
                <a:solidFill>
                  <a:schemeClr val="tx1"/>
                </a:solidFill>
                <a:latin typeface="Garamond"/>
              </a:rPr>
            </a:br>
            <a:r>
              <a:rPr lang="en-US" i="1">
                <a:solidFill>
                  <a:srgbClr val="262626"/>
                </a:solidFill>
                <a:latin typeface="Garamond"/>
              </a:rPr>
              <a:t>Where Rustic Meets Elegance and Generations Begin</a:t>
            </a:r>
          </a:p>
          <a:p>
            <a:pPr algn="ctr"/>
            <a:endParaRPr lang="en-US">
              <a:solidFill>
                <a:srgbClr val="262626"/>
              </a:solidFill>
              <a:latin typeface="Garamond"/>
            </a:endParaRPr>
          </a:p>
        </p:txBody>
      </p:sp>
    </p:spTree>
    <p:extLst>
      <p:ext uri="{BB962C8B-B14F-4D97-AF65-F5344CB8AC3E}">
        <p14:creationId xmlns:p14="http://schemas.microsoft.com/office/powerpoint/2010/main" val="328403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ch-With-Leaves.png"/>
          <p:cNvPicPr>
            <a:picLocks noChangeAspect="1"/>
          </p:cNvPicPr>
          <p:nvPr/>
        </p:nvPicPr>
        <p:blipFill rotWithShape="1">
          <a:blip r:embed="rId3"/>
          <a:srcRect l="14362" r="7360" b="-5"/>
          <a:stretch/>
        </p:blipFill>
        <p:spPr>
          <a:xfrm>
            <a:off x="8795796" y="3126793"/>
            <a:ext cx="2090812" cy="2172450"/>
          </a:xfrm>
          <a:prstGeom prst="rect">
            <a:avLst/>
          </a:prstGeom>
          <a:ln w="57150" cmpd="thickThin">
            <a:solidFill>
              <a:schemeClr val="tx1">
                <a:lumMod val="50000"/>
                <a:lumOff val="50000"/>
              </a:schemeClr>
            </a:solidFill>
            <a:miter lim="800000"/>
          </a:ln>
        </p:spPr>
      </p:pic>
      <p:sp>
        <p:nvSpPr>
          <p:cNvPr id="2" name="Title 1"/>
          <p:cNvSpPr>
            <a:spLocks noGrp="1"/>
          </p:cNvSpPr>
          <p:nvPr>
            <p:ph type="title"/>
          </p:nvPr>
        </p:nvSpPr>
        <p:spPr>
          <a:xfrm>
            <a:off x="1295402" y="982132"/>
            <a:ext cx="9601196" cy="1303867"/>
          </a:xfrm>
        </p:spPr>
        <p:txBody>
          <a:bodyPr>
            <a:normAutofit/>
          </a:bodyPr>
          <a:lstStyle/>
          <a:p>
            <a:r>
              <a:rPr lang="en-US"/>
              <a:t>Opportunity </a:t>
            </a:r>
            <a:endParaRPr lang="en-US">
              <a:latin typeface="Garamond"/>
            </a:endParaRPr>
          </a:p>
        </p:txBody>
      </p:sp>
      <p:sp>
        <p:nvSpPr>
          <p:cNvPr id="3" name="Content Placeholder 2"/>
          <p:cNvSpPr>
            <a:spLocks noGrp="1"/>
          </p:cNvSpPr>
          <p:nvPr>
            <p:ph idx="1"/>
          </p:nvPr>
        </p:nvSpPr>
        <p:spPr>
          <a:xfrm>
            <a:off x="1295402" y="2743200"/>
            <a:ext cx="7184592" cy="3317875"/>
          </a:xfrm>
        </p:spPr>
        <p:txBody>
          <a:bodyPr>
            <a:normAutofit lnSpcReduction="10000"/>
          </a:bodyPr>
          <a:lstStyle/>
          <a:p>
            <a:r>
              <a:rPr lang="en-US"/>
              <a:t>The United States wedding industry is worth $58 Billion</a:t>
            </a:r>
          </a:p>
          <a:p>
            <a:r>
              <a:rPr lang="en-US">
                <a:solidFill>
                  <a:srgbClr val="262626"/>
                </a:solidFill>
              </a:rPr>
              <a:t>In 2016, 18,000 couples within a 1 ½ hour radius of Smithfield:</a:t>
            </a:r>
            <a:r>
              <a:rPr lang="en-US">
                <a:solidFill>
                  <a:srgbClr val="000000"/>
                </a:solidFill>
              </a:rPr>
              <a:t> </a:t>
            </a:r>
            <a:endParaRPr lang="en-US">
              <a:solidFill>
                <a:schemeClr val="tx1"/>
              </a:solidFill>
            </a:endParaRPr>
          </a:p>
          <a:p>
            <a:pPr lvl="1"/>
            <a:r>
              <a:rPr lang="en-US" sz="2400">
                <a:solidFill>
                  <a:srgbClr val="262626"/>
                </a:solidFill>
              </a:rPr>
              <a:t>Spent an average of $30,000 on their wedding</a:t>
            </a:r>
            <a:r>
              <a:rPr lang="en-US" sz="2400">
                <a:solidFill>
                  <a:srgbClr val="000000"/>
                </a:solidFill>
              </a:rPr>
              <a:t> </a:t>
            </a:r>
            <a:endParaRPr lang="en-US" sz="2400">
              <a:solidFill>
                <a:schemeClr val="tx1"/>
              </a:solidFill>
            </a:endParaRPr>
          </a:p>
          <a:p>
            <a:pPr lvl="1"/>
            <a:r>
              <a:rPr lang="en-US" sz="2400">
                <a:solidFill>
                  <a:srgbClr val="262626"/>
                </a:solidFill>
              </a:rPr>
              <a:t>Generating total sales of $438 million</a:t>
            </a:r>
            <a:r>
              <a:rPr lang="en-US" sz="2400">
                <a:solidFill>
                  <a:srgbClr val="000000"/>
                </a:solidFill>
              </a:rPr>
              <a:t> </a:t>
            </a:r>
            <a:endParaRPr lang="en-US" sz="2400">
              <a:solidFill>
                <a:schemeClr val="tx1"/>
              </a:solidFill>
            </a:endParaRPr>
          </a:p>
          <a:p>
            <a:pPr lvl="1"/>
            <a:r>
              <a:rPr lang="en-US" sz="2400">
                <a:solidFill>
                  <a:srgbClr val="262626"/>
                </a:solidFill>
              </a:rPr>
              <a:t>Spending $51 million on the event venue</a:t>
            </a:r>
            <a:r>
              <a:rPr lang="en-US" sz="2400">
                <a:solidFill>
                  <a:srgbClr val="000000"/>
                </a:solidFill>
              </a:rPr>
              <a:t> alone</a:t>
            </a:r>
            <a:endParaRPr lang="en-US" sz="2400">
              <a:solidFill>
                <a:schemeClr val="tx1"/>
              </a:solidFill>
            </a:endParaRPr>
          </a:p>
          <a:p>
            <a:r>
              <a:rPr lang="en-US"/>
              <a:t>Local Event Venues are booking over 1 year in advance</a:t>
            </a:r>
            <a:endParaRPr lang="en-US">
              <a:solidFill>
                <a:srgbClr val="262626"/>
              </a:solidFill>
            </a:endParaRPr>
          </a:p>
        </p:txBody>
      </p:sp>
      <p:sp>
        <p:nvSpPr>
          <p:cNvPr id="5" name="TextBox 4"/>
          <p:cNvSpPr txBox="1"/>
          <p:nvPr/>
        </p:nvSpPr>
        <p:spPr>
          <a:xfrm>
            <a:off x="8474254" y="5372100"/>
            <a:ext cx="2743200" cy="646331"/>
          </a:xfrm>
          <a:prstGeom prst="rect">
            <a:avLst/>
          </a:prstGeom>
        </p:spPr>
        <p:txBody>
          <a:bodyPr rtlCol="0" anchor="t">
            <a:spAutoFit/>
          </a:bodyPr>
          <a:lstStyle/>
          <a:p>
            <a:pPr algn="ctr"/>
            <a:r>
              <a:rPr lang="en-US"/>
              <a:t>* Statistics from the </a:t>
            </a:r>
            <a:endParaRPr lang="en-US" i="1"/>
          </a:p>
          <a:p>
            <a:pPr algn="ctr"/>
            <a:r>
              <a:rPr lang="en-US" i="1"/>
              <a:t>2016 Wedding Report</a:t>
            </a:r>
            <a:endParaRPr lang="en-US" i="1">
              <a:solidFill>
                <a:srgbClr val="000000"/>
              </a:solidFill>
              <a:latin typeface="Garamond"/>
            </a:endParaRPr>
          </a:p>
        </p:txBody>
      </p:sp>
    </p:spTree>
    <p:extLst>
      <p:ext uri="{BB962C8B-B14F-4D97-AF65-F5344CB8AC3E}">
        <p14:creationId xmlns:p14="http://schemas.microsoft.com/office/powerpoint/2010/main" val="154376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Solution</a:t>
            </a:r>
          </a:p>
        </p:txBody>
      </p:sp>
      <p:sp>
        <p:nvSpPr>
          <p:cNvPr id="3" name="Content Placeholder 2"/>
          <p:cNvSpPr>
            <a:spLocks noGrp="1"/>
          </p:cNvSpPr>
          <p:nvPr>
            <p:ph idx="1"/>
          </p:nvPr>
        </p:nvSpPr>
        <p:spPr>
          <a:xfrm>
            <a:off x="1295400" y="2557463"/>
            <a:ext cx="9694506" cy="3443287"/>
          </a:xfrm>
        </p:spPr>
        <p:txBody>
          <a:bodyPr>
            <a:normAutofit fontScale="92500" lnSpcReduction="10000"/>
          </a:bodyPr>
          <a:lstStyle/>
          <a:p>
            <a:pPr marL="0" indent="0">
              <a:buNone/>
            </a:pPr>
            <a:r>
              <a:rPr lang="en-US"/>
              <a:t>New Branch Farms will offer a casually elegant venue with all the modern conveniences a bride and groom are looking for:</a:t>
            </a:r>
          </a:p>
          <a:p>
            <a:r>
              <a:rPr lang="en-US"/>
              <a:t>23 acres of wooded and open farmland</a:t>
            </a:r>
          </a:p>
          <a:p>
            <a:r>
              <a:rPr lang="en-US"/>
              <a:t>Climate controlled 3,300 sf hall with 2,700 sf of supporting space including a Gathering Area, Bridal Suite, Groom Room, Caterer's Kitchen, and ADA Restrooms</a:t>
            </a:r>
          </a:p>
          <a:p>
            <a:r>
              <a:rPr lang="en-US"/>
              <a:t>Several beautiful outdoor ceremony sites to choose from</a:t>
            </a:r>
          </a:p>
          <a:p>
            <a:r>
              <a:rPr lang="en-US"/>
              <a:t>State of the art technology throughout</a:t>
            </a:r>
          </a:p>
          <a:p>
            <a:pPr marL="0" indent="0">
              <a:buNone/>
            </a:pPr>
            <a:r>
              <a:rPr lang="en-US"/>
              <a:t>The perfect marriage of indoor/outdoor opportunities all season long!</a:t>
            </a:r>
          </a:p>
        </p:txBody>
      </p:sp>
      <p:pic>
        <p:nvPicPr>
          <p:cNvPr id="4" name="Picture 3" descr="Branch-With-Leaves.png"/>
          <p:cNvPicPr>
            <a:picLocks noChangeAspect="1"/>
          </p:cNvPicPr>
          <p:nvPr/>
        </p:nvPicPr>
        <p:blipFill>
          <a:blip r:embed="rId3"/>
          <a:stretch>
            <a:fillRect/>
          </a:stretch>
        </p:blipFill>
        <p:spPr>
          <a:xfrm>
            <a:off x="3372237" y="982132"/>
            <a:ext cx="1507752" cy="1235397"/>
          </a:xfrm>
          <a:prstGeom prst="rect">
            <a:avLst/>
          </a:prstGeom>
        </p:spPr>
      </p:pic>
    </p:spTree>
    <p:extLst>
      <p:ext uri="{BB962C8B-B14F-4D97-AF65-F5344CB8AC3E}">
        <p14:creationId xmlns:p14="http://schemas.microsoft.com/office/powerpoint/2010/main" val="61392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Market</a:t>
            </a:r>
          </a:p>
        </p:txBody>
      </p:sp>
      <p:sp>
        <p:nvSpPr>
          <p:cNvPr id="3" name="Content Placeholder 2"/>
          <p:cNvSpPr>
            <a:spLocks noGrp="1"/>
          </p:cNvSpPr>
          <p:nvPr>
            <p:ph idx="1"/>
          </p:nvPr>
        </p:nvSpPr>
        <p:spPr>
          <a:xfrm>
            <a:off x="1295402" y="2838450"/>
            <a:ext cx="9601200" cy="630774"/>
          </a:xfrm>
        </p:spPr>
        <p:txBody>
          <a:bodyPr/>
          <a:lstStyle/>
          <a:p>
            <a:pPr marL="0" indent="0">
              <a:buNone/>
            </a:pPr>
            <a:r>
              <a:rPr lang="en-US">
                <a:solidFill>
                  <a:srgbClr val="262626"/>
                </a:solidFill>
              </a:rPr>
              <a:t>Our primary market is newly engaged couples but our services also include:</a:t>
            </a:r>
            <a:r>
              <a:rPr lang="en-US">
                <a:solidFill>
                  <a:srgbClr val="000000"/>
                </a:solidFill>
              </a:rPr>
              <a:t> </a:t>
            </a:r>
            <a:endParaRPr lang="en-US">
              <a:solidFill>
                <a:schemeClr val="tx1"/>
              </a:solidFill>
            </a:endParaRPr>
          </a:p>
          <a:p>
            <a:endParaRPr lang="en-US">
              <a:solidFill>
                <a:schemeClr val="tx1"/>
              </a:solidFill>
            </a:endParaRPr>
          </a:p>
          <a:p>
            <a:endParaRPr lang="en-US"/>
          </a:p>
        </p:txBody>
      </p:sp>
      <p:sp>
        <p:nvSpPr>
          <p:cNvPr id="4" name="TextBox 3"/>
          <p:cNvSpPr txBox="1"/>
          <p:nvPr/>
        </p:nvSpPr>
        <p:spPr>
          <a:xfrm>
            <a:off x="2477127" y="3581400"/>
            <a:ext cx="4529138" cy="1938992"/>
          </a:xfrm>
          <a:prstGeom prst="rect">
            <a:avLst/>
          </a:prstGeom>
        </p:spPr>
        <p:txBody>
          <a:bodyPr rtlCol="0">
            <a:spAutoFit/>
          </a:bodyPr>
          <a:lstStyle/>
          <a:p>
            <a:pPr marL="285750" indent="-285750">
              <a:buFont typeface="Arial" panose="020B0604020202020204" pitchFamily="34" charset="0"/>
              <a:buChar char="•"/>
            </a:pPr>
            <a:r>
              <a:rPr lang="en-US" sz="2400">
                <a:solidFill>
                  <a:srgbClr val="262626"/>
                </a:solidFill>
              </a:rPr>
              <a:t>Family Reunions</a:t>
            </a:r>
            <a:r>
              <a:rPr lang="en-US" sz="2400"/>
              <a:t>  </a:t>
            </a:r>
          </a:p>
          <a:p>
            <a:pPr marL="285750" indent="-285750">
              <a:buFont typeface="Arial" panose="020B0604020202020204" pitchFamily="34" charset="0"/>
              <a:buChar char="•"/>
            </a:pPr>
            <a:r>
              <a:rPr lang="en-US" sz="2400">
                <a:solidFill>
                  <a:srgbClr val="262626"/>
                </a:solidFill>
              </a:rPr>
              <a:t>Birthday Parties</a:t>
            </a:r>
            <a:r>
              <a:rPr lang="en-US" sz="2400"/>
              <a:t>  </a:t>
            </a:r>
          </a:p>
          <a:p>
            <a:pPr marL="285750" indent="-285750">
              <a:buFont typeface="Arial" panose="020B0604020202020204" pitchFamily="34" charset="0"/>
              <a:buChar char="•"/>
            </a:pPr>
            <a:r>
              <a:rPr lang="en-US" sz="2400">
                <a:solidFill>
                  <a:srgbClr val="262626"/>
                </a:solidFill>
              </a:rPr>
              <a:t>Anniversary Parties</a:t>
            </a:r>
            <a:r>
              <a:rPr lang="en-US" sz="2400"/>
              <a:t>  </a:t>
            </a:r>
          </a:p>
          <a:p>
            <a:pPr marL="285750" indent="-285750">
              <a:buFont typeface="Arial" panose="020B0604020202020204" pitchFamily="34" charset="0"/>
              <a:buChar char="•"/>
            </a:pPr>
            <a:r>
              <a:rPr lang="en-US" sz="2400">
                <a:solidFill>
                  <a:srgbClr val="262626"/>
                </a:solidFill>
              </a:rPr>
              <a:t>Business Meetings</a:t>
            </a:r>
            <a:r>
              <a:rPr lang="en-US" sz="2400"/>
              <a:t>  </a:t>
            </a:r>
          </a:p>
          <a:p>
            <a:pPr marL="285750" indent="-285750">
              <a:buFont typeface="Arial" panose="020B0604020202020204" pitchFamily="34" charset="0"/>
              <a:buChar char="•"/>
            </a:pPr>
            <a:r>
              <a:rPr lang="en-US" sz="2400">
                <a:solidFill>
                  <a:srgbClr val="262626"/>
                </a:solidFill>
              </a:rPr>
              <a:t>Staff Retreats</a:t>
            </a:r>
            <a:endParaRPr lang="en-US" sz="2400"/>
          </a:p>
        </p:txBody>
      </p:sp>
      <p:sp>
        <p:nvSpPr>
          <p:cNvPr id="5" name="TextBox 4"/>
          <p:cNvSpPr txBox="1"/>
          <p:nvPr/>
        </p:nvSpPr>
        <p:spPr>
          <a:xfrm>
            <a:off x="6094266" y="3581400"/>
            <a:ext cx="4529138" cy="1938992"/>
          </a:xfrm>
          <a:prstGeom prst="rect">
            <a:avLst/>
          </a:prstGeom>
        </p:spPr>
        <p:txBody>
          <a:bodyPr rtlCol="0">
            <a:spAutoFit/>
          </a:bodyPr>
          <a:lstStyle/>
          <a:p>
            <a:pPr marL="285750" indent="-285750">
              <a:buFont typeface="Arial" panose="020B0604020202020204" pitchFamily="34" charset="0"/>
              <a:buChar char="•"/>
            </a:pPr>
            <a:r>
              <a:rPr lang="en-US" sz="2400">
                <a:solidFill>
                  <a:srgbClr val="262626"/>
                </a:solidFill>
              </a:rPr>
              <a:t>Company Picnics</a:t>
            </a:r>
            <a:endParaRPr lang="en-US" sz="2400">
              <a:solidFill>
                <a:srgbClr val="262626"/>
              </a:solidFill>
              <a:latin typeface="Garamond"/>
            </a:endParaRPr>
          </a:p>
          <a:p>
            <a:pPr marL="285750" indent="-285750">
              <a:buFont typeface="Arial" panose="020B0604020202020204" pitchFamily="34" charset="0"/>
              <a:buChar char="•"/>
            </a:pPr>
            <a:r>
              <a:rPr lang="en-US" sz="2400">
                <a:solidFill>
                  <a:srgbClr val="262626"/>
                </a:solidFill>
              </a:rPr>
              <a:t>Holiday Parties</a:t>
            </a:r>
          </a:p>
          <a:p>
            <a:pPr marL="285750" indent="-285750">
              <a:buFont typeface="Arial" panose="020B0604020202020204" pitchFamily="34" charset="0"/>
              <a:buChar char="•"/>
            </a:pPr>
            <a:r>
              <a:rPr lang="en-US" sz="2400"/>
              <a:t>Community Meetings</a:t>
            </a:r>
          </a:p>
          <a:p>
            <a:pPr marL="285750" indent="-285750">
              <a:buFont typeface="Arial" panose="020B0604020202020204" pitchFamily="34" charset="0"/>
              <a:buChar char="•"/>
            </a:pPr>
            <a:r>
              <a:rPr lang="en-US" sz="2400">
                <a:solidFill>
                  <a:srgbClr val="262626"/>
                </a:solidFill>
              </a:rPr>
              <a:t>Social Gatherings</a:t>
            </a:r>
          </a:p>
          <a:p>
            <a:pPr marL="285750" indent="-285750">
              <a:buFont typeface="Arial" panose="020B0604020202020204" pitchFamily="34" charset="0"/>
              <a:buChar char="•"/>
            </a:pPr>
            <a:r>
              <a:rPr lang="en-US" sz="2400">
                <a:solidFill>
                  <a:srgbClr val="000000"/>
                </a:solidFill>
              </a:rPr>
              <a:t>And more</a:t>
            </a:r>
          </a:p>
        </p:txBody>
      </p:sp>
      <p:pic>
        <p:nvPicPr>
          <p:cNvPr id="6" name="Picture 5" descr="Branch-With-Leaves.png"/>
          <p:cNvPicPr>
            <a:picLocks noChangeAspect="1"/>
          </p:cNvPicPr>
          <p:nvPr/>
        </p:nvPicPr>
        <p:blipFill>
          <a:blip r:embed="rId3"/>
          <a:stretch>
            <a:fillRect/>
          </a:stretch>
        </p:blipFill>
        <p:spPr>
          <a:xfrm>
            <a:off x="2000480" y="3581400"/>
            <a:ext cx="522869" cy="435836"/>
          </a:xfrm>
          <a:prstGeom prst="rect">
            <a:avLst/>
          </a:prstGeom>
        </p:spPr>
      </p:pic>
      <p:pic>
        <p:nvPicPr>
          <p:cNvPr id="7" name="Picture 6" descr="Branch-With-Leaves.png"/>
          <p:cNvPicPr>
            <a:picLocks noChangeAspect="1"/>
          </p:cNvPicPr>
          <p:nvPr/>
        </p:nvPicPr>
        <p:blipFill>
          <a:blip r:embed="rId3"/>
          <a:stretch>
            <a:fillRect/>
          </a:stretch>
        </p:blipFill>
        <p:spPr>
          <a:xfrm>
            <a:off x="5564667" y="3581400"/>
            <a:ext cx="522869" cy="435836"/>
          </a:xfrm>
          <a:prstGeom prst="rect">
            <a:avLst/>
          </a:prstGeom>
        </p:spPr>
      </p:pic>
      <p:pic>
        <p:nvPicPr>
          <p:cNvPr id="8" name="Picture 7" descr="Branch-With-Leaves.png"/>
          <p:cNvPicPr>
            <a:picLocks noChangeAspect="1"/>
          </p:cNvPicPr>
          <p:nvPr/>
        </p:nvPicPr>
        <p:blipFill>
          <a:blip r:embed="rId3"/>
          <a:stretch>
            <a:fillRect/>
          </a:stretch>
        </p:blipFill>
        <p:spPr>
          <a:xfrm>
            <a:off x="2000480" y="4325276"/>
            <a:ext cx="522869" cy="435836"/>
          </a:xfrm>
          <a:prstGeom prst="rect">
            <a:avLst/>
          </a:prstGeom>
        </p:spPr>
      </p:pic>
      <p:pic>
        <p:nvPicPr>
          <p:cNvPr id="9" name="Picture 8" descr="Branch-With-Leaves.png"/>
          <p:cNvPicPr>
            <a:picLocks noChangeAspect="1"/>
          </p:cNvPicPr>
          <p:nvPr/>
        </p:nvPicPr>
        <p:blipFill>
          <a:blip r:embed="rId3"/>
          <a:stretch>
            <a:fillRect/>
          </a:stretch>
        </p:blipFill>
        <p:spPr>
          <a:xfrm>
            <a:off x="2000480" y="5069152"/>
            <a:ext cx="522869" cy="435836"/>
          </a:xfrm>
          <a:prstGeom prst="rect">
            <a:avLst/>
          </a:prstGeom>
        </p:spPr>
      </p:pic>
      <p:pic>
        <p:nvPicPr>
          <p:cNvPr id="10" name="Picture 9" descr="Branch-With-Leaves.png"/>
          <p:cNvPicPr>
            <a:picLocks noChangeAspect="1"/>
          </p:cNvPicPr>
          <p:nvPr/>
        </p:nvPicPr>
        <p:blipFill>
          <a:blip r:embed="rId3"/>
          <a:stretch>
            <a:fillRect/>
          </a:stretch>
        </p:blipFill>
        <p:spPr>
          <a:xfrm>
            <a:off x="5552058" y="4312668"/>
            <a:ext cx="522869" cy="435836"/>
          </a:xfrm>
          <a:prstGeom prst="rect">
            <a:avLst/>
          </a:prstGeom>
        </p:spPr>
      </p:pic>
      <p:pic>
        <p:nvPicPr>
          <p:cNvPr id="11" name="Picture 10" descr="Branch-With-Leaves.png"/>
          <p:cNvPicPr>
            <a:picLocks noChangeAspect="1"/>
          </p:cNvPicPr>
          <p:nvPr/>
        </p:nvPicPr>
        <p:blipFill>
          <a:blip r:embed="rId3"/>
          <a:stretch>
            <a:fillRect/>
          </a:stretch>
        </p:blipFill>
        <p:spPr>
          <a:xfrm>
            <a:off x="5539447" y="5069150"/>
            <a:ext cx="522869" cy="435836"/>
          </a:xfrm>
          <a:prstGeom prst="rect">
            <a:avLst/>
          </a:prstGeom>
        </p:spPr>
      </p:pic>
    </p:spTree>
    <p:extLst>
      <p:ext uri="{BB962C8B-B14F-4D97-AF65-F5344CB8AC3E}">
        <p14:creationId xmlns:p14="http://schemas.microsoft.com/office/powerpoint/2010/main" val="384797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262626"/>
                </a:solidFill>
                <a:latin typeface="Garamond"/>
              </a:rPr>
              <a:t>Added Opportunity</a:t>
            </a:r>
          </a:p>
        </p:txBody>
      </p:sp>
      <p:sp>
        <p:nvSpPr>
          <p:cNvPr id="3" name="Content Placeholder 2"/>
          <p:cNvSpPr>
            <a:spLocks noGrp="1"/>
          </p:cNvSpPr>
          <p:nvPr>
            <p:ph idx="1"/>
          </p:nvPr>
        </p:nvSpPr>
        <p:spPr/>
        <p:txBody>
          <a:bodyPr/>
          <a:lstStyle/>
          <a:p>
            <a:pPr marL="0" indent="0">
              <a:buNone/>
            </a:pPr>
            <a:r>
              <a:rPr lang="en-US"/>
              <a:t>In addition to event services, New Branch Farms offers The Photographer's Playground; a large area on the grounds of New Branch Farms that contains various photography settings.  Brides, grooms, and anyone with a camera will love the variety of unique settings we offer:  swings, chairs, lemonade stands, bathtubs, American flag walls, abstract walls, flower walls, picture frame walls, tents, and much, much more.  Seasonally changed for year round opportunity.</a:t>
            </a:r>
            <a:endParaRPr lang="en-US">
              <a:solidFill>
                <a:srgbClr val="262626"/>
              </a:solidFill>
              <a:latin typeface="Garamond"/>
            </a:endParaRPr>
          </a:p>
          <a:p>
            <a:pPr marL="0" indent="0">
              <a:buNone/>
            </a:pPr>
            <a:r>
              <a:rPr lang="en-US"/>
              <a:t>The Photographer's Playground is a photographer's dream come true!</a:t>
            </a:r>
            <a:endParaRPr lang="en-US">
              <a:solidFill>
                <a:srgbClr val="262626"/>
              </a:solidFill>
              <a:latin typeface="Garamond"/>
            </a:endParaRPr>
          </a:p>
        </p:txBody>
      </p:sp>
      <p:pic>
        <p:nvPicPr>
          <p:cNvPr id="4" name="Picture 3" descr="Branch-With-Leaves.png"/>
          <p:cNvPicPr>
            <a:picLocks noChangeAspect="1"/>
          </p:cNvPicPr>
          <p:nvPr/>
        </p:nvPicPr>
        <p:blipFill>
          <a:blip r:embed="rId3"/>
          <a:stretch>
            <a:fillRect/>
          </a:stretch>
        </p:blipFill>
        <p:spPr>
          <a:xfrm>
            <a:off x="8735428" y="982132"/>
            <a:ext cx="1379536" cy="1150855"/>
          </a:xfrm>
          <a:prstGeom prst="rect">
            <a:avLst/>
          </a:prstGeom>
        </p:spPr>
      </p:pic>
    </p:spTree>
    <p:extLst>
      <p:ext uri="{BB962C8B-B14F-4D97-AF65-F5344CB8AC3E}">
        <p14:creationId xmlns:p14="http://schemas.microsoft.com/office/powerpoint/2010/main" val="259863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250" y="685800"/>
            <a:ext cx="3532909" cy="646331"/>
          </a:xfrm>
          <a:prstGeom prst="rect">
            <a:avLst/>
          </a:prstGeom>
        </p:spPr>
        <p:txBody>
          <a:bodyPr wrap="square" rtlCol="0" anchor="t">
            <a:spAutoFit/>
          </a:bodyPr>
          <a:lstStyle/>
          <a:p>
            <a:pPr algn="ctr"/>
            <a:r>
              <a:rPr lang="en-US">
                <a:solidFill>
                  <a:srgbClr val="000000"/>
                </a:solidFill>
                <a:latin typeface="Garamond"/>
              </a:rPr>
              <a:t>Examples of sets from Pinterest</a:t>
            </a:r>
          </a:p>
          <a:p>
            <a:pPr algn="ctr"/>
            <a:endParaRPr lang="en-US">
              <a:solidFill>
                <a:srgbClr val="000000"/>
              </a:solidFill>
              <a:latin typeface="Garamond"/>
            </a:endParaRPr>
          </a:p>
        </p:txBody>
      </p:sp>
      <p:pic>
        <p:nvPicPr>
          <p:cNvPr id="3" name="Picture 2" descr="PP1.jpg"/>
          <p:cNvPicPr>
            <a:picLocks noChangeAspect="1"/>
          </p:cNvPicPr>
          <p:nvPr/>
        </p:nvPicPr>
        <p:blipFill>
          <a:blip r:embed="rId3"/>
          <a:stretch>
            <a:fillRect/>
          </a:stretch>
        </p:blipFill>
        <p:spPr>
          <a:xfrm>
            <a:off x="871538" y="1162050"/>
            <a:ext cx="3228109" cy="4842163"/>
          </a:xfrm>
          <a:prstGeom prst="rect">
            <a:avLst/>
          </a:prstGeom>
        </p:spPr>
      </p:pic>
      <p:pic>
        <p:nvPicPr>
          <p:cNvPr id="4" name="Picture 3" descr="PP2.jpg"/>
          <p:cNvPicPr>
            <a:picLocks noChangeAspect="1"/>
          </p:cNvPicPr>
          <p:nvPr/>
        </p:nvPicPr>
        <p:blipFill>
          <a:blip r:embed="rId4"/>
          <a:srcRect t="12406" b="6239"/>
          <a:stretch>
            <a:fillRect/>
          </a:stretch>
        </p:blipFill>
        <p:spPr>
          <a:xfrm>
            <a:off x="3614305" y="1162050"/>
            <a:ext cx="2743200" cy="2995977"/>
          </a:xfrm>
          <a:prstGeom prst="rect">
            <a:avLst/>
          </a:prstGeom>
        </p:spPr>
      </p:pic>
      <p:pic>
        <p:nvPicPr>
          <p:cNvPr id="5" name="Picture 4" descr="PP3.jpg"/>
          <p:cNvPicPr>
            <a:picLocks noChangeAspect="1"/>
          </p:cNvPicPr>
          <p:nvPr/>
        </p:nvPicPr>
        <p:blipFill>
          <a:blip r:embed="rId5"/>
          <a:stretch>
            <a:fillRect/>
          </a:stretch>
        </p:blipFill>
        <p:spPr>
          <a:xfrm>
            <a:off x="8201025" y="1113559"/>
            <a:ext cx="3241963" cy="4846139"/>
          </a:xfrm>
          <a:prstGeom prst="rect">
            <a:avLst/>
          </a:prstGeom>
        </p:spPr>
      </p:pic>
      <p:pic>
        <p:nvPicPr>
          <p:cNvPr id="6" name="Picture 5" descr="PP4.jpg"/>
          <p:cNvPicPr>
            <a:picLocks noChangeAspect="1"/>
          </p:cNvPicPr>
          <p:nvPr/>
        </p:nvPicPr>
        <p:blipFill>
          <a:blip r:embed="rId6"/>
          <a:stretch>
            <a:fillRect/>
          </a:stretch>
        </p:blipFill>
        <p:spPr>
          <a:xfrm>
            <a:off x="6357938" y="1058863"/>
            <a:ext cx="2231159" cy="3345150"/>
          </a:xfrm>
          <a:prstGeom prst="rect">
            <a:avLst/>
          </a:prstGeom>
        </p:spPr>
      </p:pic>
      <p:pic>
        <p:nvPicPr>
          <p:cNvPr id="7" name="Picture 6" descr="PP11.jpg"/>
          <p:cNvPicPr>
            <a:picLocks noChangeAspect="1"/>
          </p:cNvPicPr>
          <p:nvPr/>
        </p:nvPicPr>
        <p:blipFill>
          <a:blip r:embed="rId7"/>
          <a:stretch>
            <a:fillRect/>
          </a:stretch>
        </p:blipFill>
        <p:spPr>
          <a:xfrm>
            <a:off x="3614305" y="4133850"/>
            <a:ext cx="2743200" cy="1823936"/>
          </a:xfrm>
          <a:prstGeom prst="rect">
            <a:avLst/>
          </a:prstGeom>
        </p:spPr>
      </p:pic>
      <p:pic>
        <p:nvPicPr>
          <p:cNvPr id="8" name="Picture 7" descr="PP10.jpg"/>
          <p:cNvPicPr>
            <a:picLocks noChangeAspect="1"/>
          </p:cNvPicPr>
          <p:nvPr/>
        </p:nvPicPr>
        <p:blipFill>
          <a:blip r:embed="rId8"/>
          <a:srcRect l="495" t="654" r="-495" b="91302"/>
          <a:stretch>
            <a:fillRect/>
          </a:stretch>
        </p:blipFill>
        <p:spPr>
          <a:xfrm>
            <a:off x="6357505" y="4258541"/>
            <a:ext cx="2794146" cy="1704772"/>
          </a:xfrm>
          <a:prstGeom prst="rect">
            <a:avLst/>
          </a:prstGeom>
        </p:spPr>
      </p:pic>
    </p:spTree>
    <p:extLst>
      <p:ext uri="{BB962C8B-B14F-4D97-AF65-F5344CB8AC3E}">
        <p14:creationId xmlns:p14="http://schemas.microsoft.com/office/powerpoint/2010/main" val="165687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7.jpg"/>
          <p:cNvPicPr>
            <a:picLocks noChangeAspect="1"/>
          </p:cNvPicPr>
          <p:nvPr/>
        </p:nvPicPr>
        <p:blipFill>
          <a:blip r:embed="rId3"/>
          <a:srcRect l="541" t="42486" r="-541" b="49193"/>
          <a:stretch>
            <a:fillRect/>
          </a:stretch>
        </p:blipFill>
        <p:spPr>
          <a:xfrm>
            <a:off x="3543300" y="4903581"/>
            <a:ext cx="2920353" cy="1335520"/>
          </a:xfrm>
          <a:prstGeom prst="rect">
            <a:avLst/>
          </a:prstGeom>
        </p:spPr>
      </p:pic>
      <p:pic>
        <p:nvPicPr>
          <p:cNvPr id="3" name="Picture 2" descr="PP5.jpg"/>
          <p:cNvPicPr>
            <a:picLocks noChangeAspect="1"/>
          </p:cNvPicPr>
          <p:nvPr/>
        </p:nvPicPr>
        <p:blipFill>
          <a:blip r:embed="rId4"/>
          <a:stretch>
            <a:fillRect/>
          </a:stretch>
        </p:blipFill>
        <p:spPr>
          <a:xfrm>
            <a:off x="5972175" y="828675"/>
            <a:ext cx="2743200" cy="3482502"/>
          </a:xfrm>
          <a:prstGeom prst="rect">
            <a:avLst/>
          </a:prstGeom>
        </p:spPr>
      </p:pic>
      <p:pic>
        <p:nvPicPr>
          <p:cNvPr id="2" name="Picture 1" descr="PP6.jpg"/>
          <p:cNvPicPr>
            <a:picLocks noChangeAspect="1"/>
          </p:cNvPicPr>
          <p:nvPr/>
        </p:nvPicPr>
        <p:blipFill>
          <a:blip r:embed="rId5"/>
          <a:stretch>
            <a:fillRect/>
          </a:stretch>
        </p:blipFill>
        <p:spPr>
          <a:xfrm>
            <a:off x="8677275" y="827809"/>
            <a:ext cx="2743200" cy="4109092"/>
          </a:xfrm>
          <a:prstGeom prst="rect">
            <a:avLst/>
          </a:prstGeom>
        </p:spPr>
      </p:pic>
      <p:pic>
        <p:nvPicPr>
          <p:cNvPr id="6" name="Picture 5" descr="PP8.jpg"/>
          <p:cNvPicPr>
            <a:picLocks noChangeAspect="1"/>
          </p:cNvPicPr>
          <p:nvPr/>
        </p:nvPicPr>
        <p:blipFill>
          <a:blip r:embed="rId6"/>
          <a:srcRect b="2562"/>
          <a:stretch>
            <a:fillRect/>
          </a:stretch>
        </p:blipFill>
        <p:spPr>
          <a:xfrm>
            <a:off x="3543300" y="800100"/>
            <a:ext cx="2826472" cy="4173356"/>
          </a:xfrm>
          <a:prstGeom prst="rect">
            <a:avLst/>
          </a:prstGeom>
        </p:spPr>
      </p:pic>
      <p:pic>
        <p:nvPicPr>
          <p:cNvPr id="7" name="Picture 6" descr="PP12.jpg"/>
          <p:cNvPicPr>
            <a:picLocks noChangeAspect="1"/>
          </p:cNvPicPr>
          <p:nvPr/>
        </p:nvPicPr>
        <p:blipFill>
          <a:blip r:embed="rId7"/>
          <a:srcRect t="54882"/>
          <a:stretch>
            <a:fillRect/>
          </a:stretch>
        </p:blipFill>
        <p:spPr>
          <a:xfrm>
            <a:off x="6342063" y="3725944"/>
            <a:ext cx="2404629" cy="2503406"/>
          </a:xfrm>
          <a:prstGeom prst="rect">
            <a:avLst/>
          </a:prstGeom>
        </p:spPr>
      </p:pic>
      <p:pic>
        <p:nvPicPr>
          <p:cNvPr id="8" name="Picture 7" descr="PP7.jpg"/>
          <p:cNvPicPr>
            <a:picLocks noChangeAspect="1"/>
          </p:cNvPicPr>
          <p:nvPr/>
        </p:nvPicPr>
        <p:blipFill>
          <a:blip r:embed="rId3"/>
          <a:srcRect l="-2542" t="65586" r="2542" b="24228"/>
          <a:stretch>
            <a:fillRect/>
          </a:stretch>
        </p:blipFill>
        <p:spPr>
          <a:xfrm>
            <a:off x="800100" y="4709617"/>
            <a:ext cx="2745076" cy="1534390"/>
          </a:xfrm>
          <a:prstGeom prst="rect">
            <a:avLst/>
          </a:prstGeom>
        </p:spPr>
      </p:pic>
      <p:pic>
        <p:nvPicPr>
          <p:cNvPr id="4" name="Picture 3" descr="PP9.jpg"/>
          <p:cNvPicPr>
            <a:picLocks noChangeAspect="1"/>
          </p:cNvPicPr>
          <p:nvPr/>
        </p:nvPicPr>
        <p:blipFill>
          <a:blip r:embed="rId8"/>
          <a:stretch>
            <a:fillRect/>
          </a:stretch>
        </p:blipFill>
        <p:spPr>
          <a:xfrm>
            <a:off x="847725" y="857250"/>
            <a:ext cx="2743200" cy="4114800"/>
          </a:xfrm>
          <a:prstGeom prst="rect">
            <a:avLst/>
          </a:prstGeom>
        </p:spPr>
      </p:pic>
      <p:pic>
        <p:nvPicPr>
          <p:cNvPr id="10" name="Picture 9" descr="pp13.jpg"/>
          <p:cNvPicPr>
            <a:picLocks noChangeAspect="1"/>
          </p:cNvPicPr>
          <p:nvPr/>
        </p:nvPicPr>
        <p:blipFill>
          <a:blip r:embed="rId9"/>
          <a:stretch>
            <a:fillRect/>
          </a:stretch>
        </p:blipFill>
        <p:spPr>
          <a:xfrm>
            <a:off x="8677276" y="4418672"/>
            <a:ext cx="2743200" cy="1823936"/>
          </a:xfrm>
          <a:prstGeom prst="rect">
            <a:avLst/>
          </a:prstGeom>
        </p:spPr>
      </p:pic>
    </p:spTree>
    <p:extLst>
      <p:ext uri="{BB962C8B-B14F-4D97-AF65-F5344CB8AC3E}">
        <p14:creationId xmlns:p14="http://schemas.microsoft.com/office/powerpoint/2010/main" val="55810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Photography Services</a:t>
            </a:r>
          </a:p>
        </p:txBody>
      </p:sp>
      <p:sp>
        <p:nvSpPr>
          <p:cNvPr id="3" name="Content Placeholder 2"/>
          <p:cNvSpPr>
            <a:spLocks noGrp="1"/>
          </p:cNvSpPr>
          <p:nvPr>
            <p:ph idx="1"/>
          </p:nvPr>
        </p:nvSpPr>
        <p:spPr/>
        <p:txBody>
          <a:bodyPr/>
          <a:lstStyle/>
          <a:p>
            <a:pPr marL="0" indent="0">
              <a:buNone/>
            </a:pPr>
            <a:r>
              <a:rPr lang="en-US"/>
              <a:t>We also will also offer photography services.  Wendy is earning a Professional Photography Certificate from New York Institute of Photography and will offer clients various photography services:</a:t>
            </a:r>
          </a:p>
          <a:p>
            <a:r>
              <a:rPr lang="en-US"/>
              <a:t>Photographer's Playground sessions</a:t>
            </a:r>
            <a:endParaRPr lang="en-US">
              <a:solidFill>
                <a:srgbClr val="000000"/>
              </a:solidFill>
            </a:endParaRPr>
          </a:p>
          <a:p>
            <a:r>
              <a:rPr lang="en-US">
                <a:solidFill>
                  <a:srgbClr val="262626"/>
                </a:solidFill>
              </a:rPr>
              <a:t>Senior Portraits</a:t>
            </a:r>
          </a:p>
          <a:p>
            <a:r>
              <a:rPr lang="en-US">
                <a:solidFill>
                  <a:srgbClr val="262626"/>
                </a:solidFill>
              </a:rPr>
              <a:t>Bridal Portraits</a:t>
            </a:r>
          </a:p>
          <a:p>
            <a:r>
              <a:rPr lang="en-US">
                <a:solidFill>
                  <a:srgbClr val="262626"/>
                </a:solidFill>
              </a:rPr>
              <a:t>Wedding Photography</a:t>
            </a:r>
          </a:p>
        </p:txBody>
      </p:sp>
      <p:pic>
        <p:nvPicPr>
          <p:cNvPr id="4" name="Picture 3" descr="Branch-With-Leaves.png"/>
          <p:cNvPicPr>
            <a:picLocks noChangeAspect="1"/>
          </p:cNvPicPr>
          <p:nvPr/>
        </p:nvPicPr>
        <p:blipFill>
          <a:blip r:embed="rId3"/>
          <a:stretch>
            <a:fillRect/>
          </a:stretch>
        </p:blipFill>
        <p:spPr>
          <a:xfrm>
            <a:off x="7077888" y="3486150"/>
            <a:ext cx="2236786" cy="1899992"/>
          </a:xfrm>
          <a:prstGeom prst="rect">
            <a:avLst/>
          </a:prstGeom>
        </p:spPr>
      </p:pic>
    </p:spTree>
    <p:extLst>
      <p:ext uri="{BB962C8B-B14F-4D97-AF65-F5344CB8AC3E}">
        <p14:creationId xmlns:p14="http://schemas.microsoft.com/office/powerpoint/2010/main" val="2208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714</Words>
  <Application>Microsoft Office PowerPoint</Application>
  <PresentationFormat>Widescreen</PresentationFormat>
  <Paragraphs>153</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Garamond</vt:lpstr>
      <vt:lpstr>Gill Sans MT</vt:lpstr>
      <vt:lpstr>Kartika</vt:lpstr>
      <vt:lpstr>Organic</vt:lpstr>
      <vt:lpstr>New Branch Farms Event Venue</vt:lpstr>
      <vt:lpstr>New Branch Farms Event Venue Smithfield, VA</vt:lpstr>
      <vt:lpstr>Opportunity </vt:lpstr>
      <vt:lpstr>Solution</vt:lpstr>
      <vt:lpstr>Market</vt:lpstr>
      <vt:lpstr>Added Opportunity</vt:lpstr>
      <vt:lpstr>PowerPoint Presentation</vt:lpstr>
      <vt:lpstr>PowerPoint Presentation</vt:lpstr>
      <vt:lpstr>Photography Services</vt:lpstr>
      <vt:lpstr>PowerPoint Presentation</vt:lpstr>
      <vt:lpstr>PowerPoint Presentation</vt:lpstr>
      <vt:lpstr>Localities within 1-½ hours of  New Branch Farms</vt:lpstr>
      <vt:lpstr>Local Competition  (Pricing is for Saturday Event)</vt:lpstr>
      <vt:lpstr>Regional Competition</vt:lpstr>
      <vt:lpstr>Regional Competition continued</vt:lpstr>
      <vt:lpstr>Marketing Plan</vt:lpstr>
      <vt:lpstr>Sales Plan</vt:lpstr>
      <vt:lpstr>Facilities</vt:lpstr>
      <vt:lpstr>PowerPoint Presentation</vt:lpstr>
      <vt:lpstr>Living Area</vt:lpstr>
      <vt:lpstr>PowerPoint Presentation</vt:lpstr>
      <vt:lpstr>Technology</vt:lpstr>
      <vt:lpstr>Landscape</vt:lpstr>
      <vt:lpstr>Projected Milestones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Branch Farms Event Venue</dc:title>
  <cp:lastModifiedBy>Wendy Mills</cp:lastModifiedBy>
  <cp:revision>2</cp:revision>
  <dcterms:modified xsi:type="dcterms:W3CDTF">2017-04-25T18:21:59Z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